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D3F620-84C0-4A56-AEEC-E6690CD84E6B}" v="1" dt="2024-03-19T23:45:26.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p:scale>
          <a:sx n="52" d="100"/>
          <a:sy n="52" d="100"/>
        </p:scale>
        <p:origin x="-178" y="6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a Gomes" userId="6f28fa584a804a5a" providerId="LiveId" clId="{FAD3F620-84C0-4A56-AEEC-E6690CD84E6B}"/>
    <pc:docChg chg="modSld">
      <pc:chgData name="Juliana Gomes" userId="6f28fa584a804a5a" providerId="LiveId" clId="{FAD3F620-84C0-4A56-AEEC-E6690CD84E6B}" dt="2024-03-19T23:47:27.237" v="35" actId="20577"/>
      <pc:docMkLst>
        <pc:docMk/>
      </pc:docMkLst>
      <pc:sldChg chg="addSp modSp mod">
        <pc:chgData name="Juliana Gomes" userId="6f28fa584a804a5a" providerId="LiveId" clId="{FAD3F620-84C0-4A56-AEEC-E6690CD84E6B}" dt="2024-03-19T23:46:04.709" v="34" actId="1076"/>
        <pc:sldMkLst>
          <pc:docMk/>
          <pc:sldMk cId="2919037205" sldId="256"/>
        </pc:sldMkLst>
        <pc:spChg chg="add mod">
          <ac:chgData name="Juliana Gomes" userId="6f28fa584a804a5a" providerId="LiveId" clId="{FAD3F620-84C0-4A56-AEEC-E6690CD84E6B}" dt="2024-03-19T23:46:04.709" v="34" actId="1076"/>
          <ac:spMkLst>
            <pc:docMk/>
            <pc:sldMk cId="2919037205" sldId="256"/>
            <ac:spMk id="5" creationId="{CEF11A5E-62CC-CCC2-7E69-CC2CBEED47DD}"/>
          </ac:spMkLst>
        </pc:spChg>
      </pc:sldChg>
      <pc:sldChg chg="modSp mod">
        <pc:chgData name="Juliana Gomes" userId="6f28fa584a804a5a" providerId="LiveId" clId="{FAD3F620-84C0-4A56-AEEC-E6690CD84E6B}" dt="2024-03-19T23:47:27.237" v="35" actId="20577"/>
        <pc:sldMkLst>
          <pc:docMk/>
          <pc:sldMk cId="2860248098" sldId="271"/>
        </pc:sldMkLst>
        <pc:spChg chg="mod">
          <ac:chgData name="Juliana Gomes" userId="6f28fa584a804a5a" providerId="LiveId" clId="{FAD3F620-84C0-4A56-AEEC-E6690CD84E6B}" dt="2024-03-19T23:47:27.237" v="35" actId="20577"/>
          <ac:spMkLst>
            <pc:docMk/>
            <pc:sldMk cId="2860248098" sldId="271"/>
            <ac:spMk id="6" creationId="{43B88AC8-433D-9EFD-2F9B-5863BA41AA6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BF7CED-3855-5C4D-2EBF-48BFB90F36A0}"/>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27DA0FF5-89E6-0FFD-54F6-561DFBCABC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8F19F17E-4149-1962-D234-91923FB87DF6}"/>
              </a:ext>
            </a:extLst>
          </p:cNvPr>
          <p:cNvSpPr>
            <a:spLocks noGrp="1"/>
          </p:cNvSpPr>
          <p:nvPr>
            <p:ph type="dt" sz="half" idx="10"/>
          </p:nvPr>
        </p:nvSpPr>
        <p:spPr/>
        <p:txBody>
          <a:bodyPr/>
          <a:lstStyle/>
          <a:p>
            <a:fld id="{ECE27D36-F64F-4E9E-A615-17A1A99C9CA5}" type="datetimeFigureOut">
              <a:rPr lang="pt-PT" smtClean="0"/>
              <a:t>19/03/2024</a:t>
            </a:fld>
            <a:endParaRPr lang="pt-PT"/>
          </a:p>
        </p:txBody>
      </p:sp>
      <p:sp>
        <p:nvSpPr>
          <p:cNvPr id="5" name="Marcador de Posição do Rodapé 4">
            <a:extLst>
              <a:ext uri="{FF2B5EF4-FFF2-40B4-BE49-F238E27FC236}">
                <a16:creationId xmlns:a16="http://schemas.microsoft.com/office/drawing/2014/main" id="{19B29995-D8AC-6CD9-B298-46540143C45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6C327685-8D94-27C7-C671-33FD2DCF36FC}"/>
              </a:ext>
            </a:extLst>
          </p:cNvPr>
          <p:cNvSpPr>
            <a:spLocks noGrp="1"/>
          </p:cNvSpPr>
          <p:nvPr>
            <p:ph type="sldNum" sz="quarter" idx="12"/>
          </p:nvPr>
        </p:nvSpPr>
        <p:spPr/>
        <p:txBody>
          <a:bodyPr/>
          <a:lstStyle/>
          <a:p>
            <a:fld id="{0336132C-3F93-4F68-AAF5-105ED7E538BA}" type="slidenum">
              <a:rPr lang="pt-PT" smtClean="0"/>
              <a:t>‹nº›</a:t>
            </a:fld>
            <a:endParaRPr lang="pt-PT"/>
          </a:p>
        </p:txBody>
      </p:sp>
    </p:spTree>
    <p:extLst>
      <p:ext uri="{BB962C8B-B14F-4D97-AF65-F5344CB8AC3E}">
        <p14:creationId xmlns:p14="http://schemas.microsoft.com/office/powerpoint/2010/main" val="3001799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844900-FCDC-EEE5-BBDE-90DBA6C27C11}"/>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8D4E6F0D-A59F-B505-0485-4A9DEAAD77A8}"/>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765B749-26E4-CBF5-F4FC-80D17288D978}"/>
              </a:ext>
            </a:extLst>
          </p:cNvPr>
          <p:cNvSpPr>
            <a:spLocks noGrp="1"/>
          </p:cNvSpPr>
          <p:nvPr>
            <p:ph type="dt" sz="half" idx="10"/>
          </p:nvPr>
        </p:nvSpPr>
        <p:spPr/>
        <p:txBody>
          <a:bodyPr/>
          <a:lstStyle/>
          <a:p>
            <a:fld id="{ECE27D36-F64F-4E9E-A615-17A1A99C9CA5}" type="datetimeFigureOut">
              <a:rPr lang="pt-PT" smtClean="0"/>
              <a:t>19/03/2024</a:t>
            </a:fld>
            <a:endParaRPr lang="pt-PT"/>
          </a:p>
        </p:txBody>
      </p:sp>
      <p:sp>
        <p:nvSpPr>
          <p:cNvPr id="5" name="Marcador de Posição do Rodapé 4">
            <a:extLst>
              <a:ext uri="{FF2B5EF4-FFF2-40B4-BE49-F238E27FC236}">
                <a16:creationId xmlns:a16="http://schemas.microsoft.com/office/drawing/2014/main" id="{C5AE8B61-3586-0CC7-06DD-14EB9AA21944}"/>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80230263-1447-4685-1555-061382AA2F10}"/>
              </a:ext>
            </a:extLst>
          </p:cNvPr>
          <p:cNvSpPr>
            <a:spLocks noGrp="1"/>
          </p:cNvSpPr>
          <p:nvPr>
            <p:ph type="sldNum" sz="quarter" idx="12"/>
          </p:nvPr>
        </p:nvSpPr>
        <p:spPr/>
        <p:txBody>
          <a:bodyPr/>
          <a:lstStyle/>
          <a:p>
            <a:fld id="{0336132C-3F93-4F68-AAF5-105ED7E538BA}" type="slidenum">
              <a:rPr lang="pt-PT" smtClean="0"/>
              <a:t>‹nº›</a:t>
            </a:fld>
            <a:endParaRPr lang="pt-PT"/>
          </a:p>
        </p:txBody>
      </p:sp>
    </p:spTree>
    <p:extLst>
      <p:ext uri="{BB962C8B-B14F-4D97-AF65-F5344CB8AC3E}">
        <p14:creationId xmlns:p14="http://schemas.microsoft.com/office/powerpoint/2010/main" val="59613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ECA0E99-53B4-CBF9-A35B-2359D35D443B}"/>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FB1CC49A-98B1-C12C-9F41-7243B180862A}"/>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87629A13-F7CB-8F14-9054-CEE255338F0C}"/>
              </a:ext>
            </a:extLst>
          </p:cNvPr>
          <p:cNvSpPr>
            <a:spLocks noGrp="1"/>
          </p:cNvSpPr>
          <p:nvPr>
            <p:ph type="dt" sz="half" idx="10"/>
          </p:nvPr>
        </p:nvSpPr>
        <p:spPr/>
        <p:txBody>
          <a:bodyPr/>
          <a:lstStyle/>
          <a:p>
            <a:fld id="{ECE27D36-F64F-4E9E-A615-17A1A99C9CA5}" type="datetimeFigureOut">
              <a:rPr lang="pt-PT" smtClean="0"/>
              <a:t>19/03/2024</a:t>
            </a:fld>
            <a:endParaRPr lang="pt-PT"/>
          </a:p>
        </p:txBody>
      </p:sp>
      <p:sp>
        <p:nvSpPr>
          <p:cNvPr id="5" name="Marcador de Posição do Rodapé 4">
            <a:extLst>
              <a:ext uri="{FF2B5EF4-FFF2-40B4-BE49-F238E27FC236}">
                <a16:creationId xmlns:a16="http://schemas.microsoft.com/office/drawing/2014/main" id="{2C826DB9-BA26-46D5-BBA0-2045A363ECA0}"/>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2B447518-FAF9-9663-CCC4-9F76AE4783EF}"/>
              </a:ext>
            </a:extLst>
          </p:cNvPr>
          <p:cNvSpPr>
            <a:spLocks noGrp="1"/>
          </p:cNvSpPr>
          <p:nvPr>
            <p:ph type="sldNum" sz="quarter" idx="12"/>
          </p:nvPr>
        </p:nvSpPr>
        <p:spPr/>
        <p:txBody>
          <a:bodyPr/>
          <a:lstStyle/>
          <a:p>
            <a:fld id="{0336132C-3F93-4F68-AAF5-105ED7E538BA}" type="slidenum">
              <a:rPr lang="pt-PT" smtClean="0"/>
              <a:t>‹nº›</a:t>
            </a:fld>
            <a:endParaRPr lang="pt-PT"/>
          </a:p>
        </p:txBody>
      </p:sp>
    </p:spTree>
    <p:extLst>
      <p:ext uri="{BB962C8B-B14F-4D97-AF65-F5344CB8AC3E}">
        <p14:creationId xmlns:p14="http://schemas.microsoft.com/office/powerpoint/2010/main" val="384517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D7A597-DC0D-04CB-7CDA-092F6E57DCB4}"/>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4907E822-8650-0933-EC1E-64D49B34D9B1}"/>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F3F23F76-566A-CF30-9CC6-B122715C3864}"/>
              </a:ext>
            </a:extLst>
          </p:cNvPr>
          <p:cNvSpPr>
            <a:spLocks noGrp="1"/>
          </p:cNvSpPr>
          <p:nvPr>
            <p:ph type="dt" sz="half" idx="10"/>
          </p:nvPr>
        </p:nvSpPr>
        <p:spPr/>
        <p:txBody>
          <a:bodyPr/>
          <a:lstStyle/>
          <a:p>
            <a:fld id="{ECE27D36-F64F-4E9E-A615-17A1A99C9CA5}" type="datetimeFigureOut">
              <a:rPr lang="pt-PT" smtClean="0"/>
              <a:t>19/03/2024</a:t>
            </a:fld>
            <a:endParaRPr lang="pt-PT"/>
          </a:p>
        </p:txBody>
      </p:sp>
      <p:sp>
        <p:nvSpPr>
          <p:cNvPr id="5" name="Marcador de Posição do Rodapé 4">
            <a:extLst>
              <a:ext uri="{FF2B5EF4-FFF2-40B4-BE49-F238E27FC236}">
                <a16:creationId xmlns:a16="http://schemas.microsoft.com/office/drawing/2014/main" id="{988F1D31-5B8F-DFE6-5E7D-2E16EB6F5D91}"/>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A0D1E44B-D614-BE3C-2886-EC1A53C6D8A6}"/>
              </a:ext>
            </a:extLst>
          </p:cNvPr>
          <p:cNvSpPr>
            <a:spLocks noGrp="1"/>
          </p:cNvSpPr>
          <p:nvPr>
            <p:ph type="sldNum" sz="quarter" idx="12"/>
          </p:nvPr>
        </p:nvSpPr>
        <p:spPr/>
        <p:txBody>
          <a:bodyPr/>
          <a:lstStyle/>
          <a:p>
            <a:fld id="{0336132C-3F93-4F68-AAF5-105ED7E538BA}" type="slidenum">
              <a:rPr lang="pt-PT" smtClean="0"/>
              <a:t>‹nº›</a:t>
            </a:fld>
            <a:endParaRPr lang="pt-PT"/>
          </a:p>
        </p:txBody>
      </p:sp>
    </p:spTree>
    <p:extLst>
      <p:ext uri="{BB962C8B-B14F-4D97-AF65-F5344CB8AC3E}">
        <p14:creationId xmlns:p14="http://schemas.microsoft.com/office/powerpoint/2010/main" val="331664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21EAD-D8BF-654C-8AFC-A864EC5835A4}"/>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22F03658-6009-84BD-71F0-C030C433373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3FC9F23C-374D-626D-B26B-A075E8AAD154}"/>
              </a:ext>
            </a:extLst>
          </p:cNvPr>
          <p:cNvSpPr>
            <a:spLocks noGrp="1"/>
          </p:cNvSpPr>
          <p:nvPr>
            <p:ph type="dt" sz="half" idx="10"/>
          </p:nvPr>
        </p:nvSpPr>
        <p:spPr/>
        <p:txBody>
          <a:bodyPr/>
          <a:lstStyle/>
          <a:p>
            <a:fld id="{ECE27D36-F64F-4E9E-A615-17A1A99C9CA5}" type="datetimeFigureOut">
              <a:rPr lang="pt-PT" smtClean="0"/>
              <a:t>19/03/2024</a:t>
            </a:fld>
            <a:endParaRPr lang="pt-PT"/>
          </a:p>
        </p:txBody>
      </p:sp>
      <p:sp>
        <p:nvSpPr>
          <p:cNvPr id="5" name="Marcador de Posição do Rodapé 4">
            <a:extLst>
              <a:ext uri="{FF2B5EF4-FFF2-40B4-BE49-F238E27FC236}">
                <a16:creationId xmlns:a16="http://schemas.microsoft.com/office/drawing/2014/main" id="{438E15E7-D88E-77CF-8920-C075010B63CA}"/>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20517C50-CB2C-97EF-3F8C-53E6B410F702}"/>
              </a:ext>
            </a:extLst>
          </p:cNvPr>
          <p:cNvSpPr>
            <a:spLocks noGrp="1"/>
          </p:cNvSpPr>
          <p:nvPr>
            <p:ph type="sldNum" sz="quarter" idx="12"/>
          </p:nvPr>
        </p:nvSpPr>
        <p:spPr/>
        <p:txBody>
          <a:bodyPr/>
          <a:lstStyle/>
          <a:p>
            <a:fld id="{0336132C-3F93-4F68-AAF5-105ED7E538BA}" type="slidenum">
              <a:rPr lang="pt-PT" smtClean="0"/>
              <a:t>‹nº›</a:t>
            </a:fld>
            <a:endParaRPr lang="pt-PT"/>
          </a:p>
        </p:txBody>
      </p:sp>
    </p:spTree>
    <p:extLst>
      <p:ext uri="{BB962C8B-B14F-4D97-AF65-F5344CB8AC3E}">
        <p14:creationId xmlns:p14="http://schemas.microsoft.com/office/powerpoint/2010/main" val="427172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48DD3D-09E6-AC3B-7661-503E649C8012}"/>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7AA5B817-1B3D-3A68-5C3D-460869922144}"/>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3A81328C-318B-32BB-702E-50684B945FA2}"/>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6C4DDC22-8BD3-96DC-EF11-172516D1168C}"/>
              </a:ext>
            </a:extLst>
          </p:cNvPr>
          <p:cNvSpPr>
            <a:spLocks noGrp="1"/>
          </p:cNvSpPr>
          <p:nvPr>
            <p:ph type="dt" sz="half" idx="10"/>
          </p:nvPr>
        </p:nvSpPr>
        <p:spPr/>
        <p:txBody>
          <a:bodyPr/>
          <a:lstStyle/>
          <a:p>
            <a:fld id="{ECE27D36-F64F-4E9E-A615-17A1A99C9CA5}" type="datetimeFigureOut">
              <a:rPr lang="pt-PT" smtClean="0"/>
              <a:t>19/03/2024</a:t>
            </a:fld>
            <a:endParaRPr lang="pt-PT"/>
          </a:p>
        </p:txBody>
      </p:sp>
      <p:sp>
        <p:nvSpPr>
          <p:cNvPr id="6" name="Marcador de Posição do Rodapé 5">
            <a:extLst>
              <a:ext uri="{FF2B5EF4-FFF2-40B4-BE49-F238E27FC236}">
                <a16:creationId xmlns:a16="http://schemas.microsoft.com/office/drawing/2014/main" id="{977234B4-1896-7EA6-ED63-12E2E55575F6}"/>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9A3469A1-8C0D-7A37-46E6-A1823E34B011}"/>
              </a:ext>
            </a:extLst>
          </p:cNvPr>
          <p:cNvSpPr>
            <a:spLocks noGrp="1"/>
          </p:cNvSpPr>
          <p:nvPr>
            <p:ph type="sldNum" sz="quarter" idx="12"/>
          </p:nvPr>
        </p:nvSpPr>
        <p:spPr/>
        <p:txBody>
          <a:bodyPr/>
          <a:lstStyle/>
          <a:p>
            <a:fld id="{0336132C-3F93-4F68-AAF5-105ED7E538BA}" type="slidenum">
              <a:rPr lang="pt-PT" smtClean="0"/>
              <a:t>‹nº›</a:t>
            </a:fld>
            <a:endParaRPr lang="pt-PT"/>
          </a:p>
        </p:txBody>
      </p:sp>
    </p:spTree>
    <p:extLst>
      <p:ext uri="{BB962C8B-B14F-4D97-AF65-F5344CB8AC3E}">
        <p14:creationId xmlns:p14="http://schemas.microsoft.com/office/powerpoint/2010/main" val="382453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31C1A-1485-2426-A8C8-CE1B2E2A21E7}"/>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0073069A-2DBF-5D05-CDA2-96727A595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29B844C5-B8D5-D30A-0A6A-F4216D1F4278}"/>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ABC8A852-3AFE-8850-8948-7D011DAE7B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A21F044F-334E-0194-D617-C38765A10106}"/>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2360B02D-240D-D960-D7CB-25CD932513D6}"/>
              </a:ext>
            </a:extLst>
          </p:cNvPr>
          <p:cNvSpPr>
            <a:spLocks noGrp="1"/>
          </p:cNvSpPr>
          <p:nvPr>
            <p:ph type="dt" sz="half" idx="10"/>
          </p:nvPr>
        </p:nvSpPr>
        <p:spPr/>
        <p:txBody>
          <a:bodyPr/>
          <a:lstStyle/>
          <a:p>
            <a:fld id="{ECE27D36-F64F-4E9E-A615-17A1A99C9CA5}" type="datetimeFigureOut">
              <a:rPr lang="pt-PT" smtClean="0"/>
              <a:t>19/03/2024</a:t>
            </a:fld>
            <a:endParaRPr lang="pt-PT"/>
          </a:p>
        </p:txBody>
      </p:sp>
      <p:sp>
        <p:nvSpPr>
          <p:cNvPr id="8" name="Marcador de Posição do Rodapé 7">
            <a:extLst>
              <a:ext uri="{FF2B5EF4-FFF2-40B4-BE49-F238E27FC236}">
                <a16:creationId xmlns:a16="http://schemas.microsoft.com/office/drawing/2014/main" id="{D53A0AE5-F1B1-16C3-3B1A-041B756F26AE}"/>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C1FC8328-33FC-2060-7229-D73C0BEA8B97}"/>
              </a:ext>
            </a:extLst>
          </p:cNvPr>
          <p:cNvSpPr>
            <a:spLocks noGrp="1"/>
          </p:cNvSpPr>
          <p:nvPr>
            <p:ph type="sldNum" sz="quarter" idx="12"/>
          </p:nvPr>
        </p:nvSpPr>
        <p:spPr/>
        <p:txBody>
          <a:bodyPr/>
          <a:lstStyle/>
          <a:p>
            <a:fld id="{0336132C-3F93-4F68-AAF5-105ED7E538BA}" type="slidenum">
              <a:rPr lang="pt-PT" smtClean="0"/>
              <a:t>‹nº›</a:t>
            </a:fld>
            <a:endParaRPr lang="pt-PT"/>
          </a:p>
        </p:txBody>
      </p:sp>
    </p:spTree>
    <p:extLst>
      <p:ext uri="{BB962C8B-B14F-4D97-AF65-F5344CB8AC3E}">
        <p14:creationId xmlns:p14="http://schemas.microsoft.com/office/powerpoint/2010/main" val="43123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547EE3-1373-9452-1E00-610A0EB4AE7A}"/>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3D7D12BC-3058-1B4E-C74E-064E07D4D0D3}"/>
              </a:ext>
            </a:extLst>
          </p:cNvPr>
          <p:cNvSpPr>
            <a:spLocks noGrp="1"/>
          </p:cNvSpPr>
          <p:nvPr>
            <p:ph type="dt" sz="half" idx="10"/>
          </p:nvPr>
        </p:nvSpPr>
        <p:spPr/>
        <p:txBody>
          <a:bodyPr/>
          <a:lstStyle/>
          <a:p>
            <a:fld id="{ECE27D36-F64F-4E9E-A615-17A1A99C9CA5}" type="datetimeFigureOut">
              <a:rPr lang="pt-PT" smtClean="0"/>
              <a:t>19/03/2024</a:t>
            </a:fld>
            <a:endParaRPr lang="pt-PT"/>
          </a:p>
        </p:txBody>
      </p:sp>
      <p:sp>
        <p:nvSpPr>
          <p:cNvPr id="4" name="Marcador de Posição do Rodapé 3">
            <a:extLst>
              <a:ext uri="{FF2B5EF4-FFF2-40B4-BE49-F238E27FC236}">
                <a16:creationId xmlns:a16="http://schemas.microsoft.com/office/drawing/2014/main" id="{78965B3F-6722-C849-16D3-4AE6CDFBB729}"/>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F0039BC2-502D-6834-2A19-42459D9E0728}"/>
              </a:ext>
            </a:extLst>
          </p:cNvPr>
          <p:cNvSpPr>
            <a:spLocks noGrp="1"/>
          </p:cNvSpPr>
          <p:nvPr>
            <p:ph type="sldNum" sz="quarter" idx="12"/>
          </p:nvPr>
        </p:nvSpPr>
        <p:spPr/>
        <p:txBody>
          <a:bodyPr/>
          <a:lstStyle/>
          <a:p>
            <a:fld id="{0336132C-3F93-4F68-AAF5-105ED7E538BA}" type="slidenum">
              <a:rPr lang="pt-PT" smtClean="0"/>
              <a:t>‹nº›</a:t>
            </a:fld>
            <a:endParaRPr lang="pt-PT"/>
          </a:p>
        </p:txBody>
      </p:sp>
    </p:spTree>
    <p:extLst>
      <p:ext uri="{BB962C8B-B14F-4D97-AF65-F5344CB8AC3E}">
        <p14:creationId xmlns:p14="http://schemas.microsoft.com/office/powerpoint/2010/main" val="280753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33A6CBEF-5317-F469-2037-95DAAFBD23AC}"/>
              </a:ext>
            </a:extLst>
          </p:cNvPr>
          <p:cNvSpPr>
            <a:spLocks noGrp="1"/>
          </p:cNvSpPr>
          <p:nvPr>
            <p:ph type="dt" sz="half" idx="10"/>
          </p:nvPr>
        </p:nvSpPr>
        <p:spPr/>
        <p:txBody>
          <a:bodyPr/>
          <a:lstStyle/>
          <a:p>
            <a:fld id="{ECE27D36-F64F-4E9E-A615-17A1A99C9CA5}" type="datetimeFigureOut">
              <a:rPr lang="pt-PT" smtClean="0"/>
              <a:t>19/03/2024</a:t>
            </a:fld>
            <a:endParaRPr lang="pt-PT"/>
          </a:p>
        </p:txBody>
      </p:sp>
      <p:sp>
        <p:nvSpPr>
          <p:cNvPr id="3" name="Marcador de Posição do Rodapé 2">
            <a:extLst>
              <a:ext uri="{FF2B5EF4-FFF2-40B4-BE49-F238E27FC236}">
                <a16:creationId xmlns:a16="http://schemas.microsoft.com/office/drawing/2014/main" id="{A2C3274E-4882-B60E-AE68-07CC21CEBA7B}"/>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DF69852D-A4BE-8C54-ABCB-E67E90C29D99}"/>
              </a:ext>
            </a:extLst>
          </p:cNvPr>
          <p:cNvSpPr>
            <a:spLocks noGrp="1"/>
          </p:cNvSpPr>
          <p:nvPr>
            <p:ph type="sldNum" sz="quarter" idx="12"/>
          </p:nvPr>
        </p:nvSpPr>
        <p:spPr/>
        <p:txBody>
          <a:bodyPr/>
          <a:lstStyle/>
          <a:p>
            <a:fld id="{0336132C-3F93-4F68-AAF5-105ED7E538BA}" type="slidenum">
              <a:rPr lang="pt-PT" smtClean="0"/>
              <a:t>‹nº›</a:t>
            </a:fld>
            <a:endParaRPr lang="pt-PT"/>
          </a:p>
        </p:txBody>
      </p:sp>
    </p:spTree>
    <p:extLst>
      <p:ext uri="{BB962C8B-B14F-4D97-AF65-F5344CB8AC3E}">
        <p14:creationId xmlns:p14="http://schemas.microsoft.com/office/powerpoint/2010/main" val="332098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D2B5DF-74F5-0E17-2EEB-9DCB07612CBF}"/>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D7CAD165-6A07-8044-7231-B451F4967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A35C0757-2068-9D12-DC3F-72B503250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EDC695D6-EEE6-A479-36F7-AEECA9204695}"/>
              </a:ext>
            </a:extLst>
          </p:cNvPr>
          <p:cNvSpPr>
            <a:spLocks noGrp="1"/>
          </p:cNvSpPr>
          <p:nvPr>
            <p:ph type="dt" sz="half" idx="10"/>
          </p:nvPr>
        </p:nvSpPr>
        <p:spPr/>
        <p:txBody>
          <a:bodyPr/>
          <a:lstStyle/>
          <a:p>
            <a:fld id="{ECE27D36-F64F-4E9E-A615-17A1A99C9CA5}" type="datetimeFigureOut">
              <a:rPr lang="pt-PT" smtClean="0"/>
              <a:t>19/03/2024</a:t>
            </a:fld>
            <a:endParaRPr lang="pt-PT"/>
          </a:p>
        </p:txBody>
      </p:sp>
      <p:sp>
        <p:nvSpPr>
          <p:cNvPr id="6" name="Marcador de Posição do Rodapé 5">
            <a:extLst>
              <a:ext uri="{FF2B5EF4-FFF2-40B4-BE49-F238E27FC236}">
                <a16:creationId xmlns:a16="http://schemas.microsoft.com/office/drawing/2014/main" id="{B3281328-E00B-C60D-7B89-2C5B51979FC7}"/>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F1ED8D6F-1B67-F02E-F128-5A3C81D9AC04}"/>
              </a:ext>
            </a:extLst>
          </p:cNvPr>
          <p:cNvSpPr>
            <a:spLocks noGrp="1"/>
          </p:cNvSpPr>
          <p:nvPr>
            <p:ph type="sldNum" sz="quarter" idx="12"/>
          </p:nvPr>
        </p:nvSpPr>
        <p:spPr/>
        <p:txBody>
          <a:bodyPr/>
          <a:lstStyle/>
          <a:p>
            <a:fld id="{0336132C-3F93-4F68-AAF5-105ED7E538BA}" type="slidenum">
              <a:rPr lang="pt-PT" smtClean="0"/>
              <a:t>‹nº›</a:t>
            </a:fld>
            <a:endParaRPr lang="pt-PT"/>
          </a:p>
        </p:txBody>
      </p:sp>
    </p:spTree>
    <p:extLst>
      <p:ext uri="{BB962C8B-B14F-4D97-AF65-F5344CB8AC3E}">
        <p14:creationId xmlns:p14="http://schemas.microsoft.com/office/powerpoint/2010/main" val="412690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D5B0C4-DD49-5255-8868-CA8E9F8B153B}"/>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444AD88C-DCD7-87CD-DAA2-EFB491BFBE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491644C9-D653-E969-286C-73656B881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A0DA5539-073C-4C8F-18A2-A0E2EDE1731C}"/>
              </a:ext>
            </a:extLst>
          </p:cNvPr>
          <p:cNvSpPr>
            <a:spLocks noGrp="1"/>
          </p:cNvSpPr>
          <p:nvPr>
            <p:ph type="dt" sz="half" idx="10"/>
          </p:nvPr>
        </p:nvSpPr>
        <p:spPr/>
        <p:txBody>
          <a:bodyPr/>
          <a:lstStyle/>
          <a:p>
            <a:fld id="{ECE27D36-F64F-4E9E-A615-17A1A99C9CA5}" type="datetimeFigureOut">
              <a:rPr lang="pt-PT" smtClean="0"/>
              <a:t>19/03/2024</a:t>
            </a:fld>
            <a:endParaRPr lang="pt-PT"/>
          </a:p>
        </p:txBody>
      </p:sp>
      <p:sp>
        <p:nvSpPr>
          <p:cNvPr id="6" name="Marcador de Posição do Rodapé 5">
            <a:extLst>
              <a:ext uri="{FF2B5EF4-FFF2-40B4-BE49-F238E27FC236}">
                <a16:creationId xmlns:a16="http://schemas.microsoft.com/office/drawing/2014/main" id="{4820CE0D-CB7C-0432-AE0D-A9A40AF17B40}"/>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D618A7D4-2412-90FE-B0DC-2027562618ED}"/>
              </a:ext>
            </a:extLst>
          </p:cNvPr>
          <p:cNvSpPr>
            <a:spLocks noGrp="1"/>
          </p:cNvSpPr>
          <p:nvPr>
            <p:ph type="sldNum" sz="quarter" idx="12"/>
          </p:nvPr>
        </p:nvSpPr>
        <p:spPr/>
        <p:txBody>
          <a:bodyPr/>
          <a:lstStyle/>
          <a:p>
            <a:fld id="{0336132C-3F93-4F68-AAF5-105ED7E538BA}" type="slidenum">
              <a:rPr lang="pt-PT" smtClean="0"/>
              <a:t>‹nº›</a:t>
            </a:fld>
            <a:endParaRPr lang="pt-PT"/>
          </a:p>
        </p:txBody>
      </p:sp>
    </p:spTree>
    <p:extLst>
      <p:ext uri="{BB962C8B-B14F-4D97-AF65-F5344CB8AC3E}">
        <p14:creationId xmlns:p14="http://schemas.microsoft.com/office/powerpoint/2010/main" val="421067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7E6042C5-0424-BB52-479C-189BF28A2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FAA2C1DC-282A-04D9-E634-FC9935FE4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8B1E467-CDDF-6A44-406D-BEF7E266EB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E27D36-F64F-4E9E-A615-17A1A99C9CA5}" type="datetimeFigureOut">
              <a:rPr lang="pt-PT" smtClean="0"/>
              <a:t>19/03/2024</a:t>
            </a:fld>
            <a:endParaRPr lang="pt-PT"/>
          </a:p>
        </p:txBody>
      </p:sp>
      <p:sp>
        <p:nvSpPr>
          <p:cNvPr id="5" name="Marcador de Posição do Rodapé 4">
            <a:extLst>
              <a:ext uri="{FF2B5EF4-FFF2-40B4-BE49-F238E27FC236}">
                <a16:creationId xmlns:a16="http://schemas.microsoft.com/office/drawing/2014/main" id="{F7B8B152-34E5-1040-80D4-D41A745BE9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D49C4096-F395-A834-9A35-F5119AB60B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36132C-3F93-4F68-AAF5-105ED7E538BA}" type="slidenum">
              <a:rPr lang="pt-PT" smtClean="0"/>
              <a:t>‹nº›</a:t>
            </a:fld>
            <a:endParaRPr lang="pt-PT"/>
          </a:p>
        </p:txBody>
      </p:sp>
    </p:spTree>
    <p:extLst>
      <p:ext uri="{BB962C8B-B14F-4D97-AF65-F5344CB8AC3E}">
        <p14:creationId xmlns:p14="http://schemas.microsoft.com/office/powerpoint/2010/main" val="339123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lynseyaddario.com/afghanistan" TargetMode="External"/><Relationship Id="rId2" Type="http://schemas.openxmlformats.org/officeDocument/2006/relationships/hyperlink" Target="https://www.lynseyaddario.com/" TargetMode="External"/><Relationship Id="rId1" Type="http://schemas.openxmlformats.org/officeDocument/2006/relationships/slideLayout" Target="../slideLayouts/slideLayout2.xml"/><Relationship Id="rId6" Type="http://schemas.openxmlformats.org/officeDocument/2006/relationships/hyperlink" Target="https://www.nationalgeographic.com/photography/article/life-through-the-lens-lynsey-addario" TargetMode="External"/><Relationship Id="rId5" Type="http://schemas.openxmlformats.org/officeDocument/2006/relationships/hyperlink" Target="https://www.lynseyaddario.com/the-displaced" TargetMode="External"/><Relationship Id="rId4" Type="http://schemas.openxmlformats.org/officeDocument/2006/relationships/hyperlink" Target="https://www.lynseyaddario.com/covid-in-the-uk%20%20Portef&#243;lio%20sobre%20o%20COVID-19"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E898AE2D-C809-2B7B-94C2-E1C16A7230FE}"/>
              </a:ext>
            </a:extLst>
          </p:cNvPr>
          <p:cNvSpPr>
            <a:spLocks noGrp="1"/>
          </p:cNvSpPr>
          <p:nvPr>
            <p:ph type="subTitle" idx="1"/>
          </p:nvPr>
        </p:nvSpPr>
        <p:spPr>
          <a:xfrm>
            <a:off x="1085096" y="3012198"/>
            <a:ext cx="5925987" cy="2566220"/>
          </a:xfrm>
        </p:spPr>
        <p:txBody>
          <a:bodyPr anchor="t">
            <a:normAutofit/>
          </a:bodyPr>
          <a:lstStyle/>
          <a:p>
            <a:pPr algn="just">
              <a:spcAft>
                <a:spcPts val="800"/>
              </a:spcAft>
            </a:pP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Licenciatura 3ºano: Ciências da Comunicação</a:t>
            </a: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spcAft>
                <a:spcPts val="800"/>
              </a:spcAft>
            </a:pP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Unidade curricular: Fotojornalismo</a:t>
            </a: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spcAft>
                <a:spcPts val="800"/>
              </a:spcAft>
            </a:pP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Ano letivo: 2023/2024, 2ºSemestre</a:t>
            </a: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spcAft>
                <a:spcPts val="800"/>
              </a:spcAft>
            </a:pP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Docente: Professor Pedro Colaço</a:t>
            </a: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spcAft>
                <a:spcPts val="800"/>
              </a:spcAft>
            </a:pP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Aluna: Juliana Pereira Gomes</a:t>
            </a: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pPr algn="r"/>
            <a:endParaRPr lang="pt-PT" sz="600" dirty="0"/>
          </a:p>
        </p:txBody>
      </p:sp>
      <p:pic>
        <p:nvPicPr>
          <p:cNvPr id="4" name="Imagem 3">
            <a:extLst>
              <a:ext uri="{FF2B5EF4-FFF2-40B4-BE49-F238E27FC236}">
                <a16:creationId xmlns:a16="http://schemas.microsoft.com/office/drawing/2014/main" id="{5CC5CDE4-F0A0-15C8-1A26-9B1042E92852}"/>
              </a:ext>
            </a:extLst>
          </p:cNvPr>
          <p:cNvPicPr>
            <a:picLocks noChangeAspect="1"/>
          </p:cNvPicPr>
          <p:nvPr/>
        </p:nvPicPr>
        <p:blipFill>
          <a:blip r:embed="rId2"/>
          <a:stretch>
            <a:fillRect/>
          </a:stretch>
        </p:blipFill>
        <p:spPr>
          <a:xfrm>
            <a:off x="7532962" y="3012198"/>
            <a:ext cx="2621772" cy="883968"/>
          </a:xfrm>
          <a:prstGeom prst="rect">
            <a:avLst/>
          </a:prstGeom>
        </p:spPr>
      </p:pic>
      <p:sp>
        <p:nvSpPr>
          <p:cNvPr id="5" name="CaixaDeTexto 4">
            <a:extLst>
              <a:ext uri="{FF2B5EF4-FFF2-40B4-BE49-F238E27FC236}">
                <a16:creationId xmlns:a16="http://schemas.microsoft.com/office/drawing/2014/main" id="{CEF11A5E-62CC-CCC2-7E69-CC2CBEED47DD}"/>
              </a:ext>
            </a:extLst>
          </p:cNvPr>
          <p:cNvSpPr txBox="1"/>
          <p:nvPr/>
        </p:nvSpPr>
        <p:spPr>
          <a:xfrm>
            <a:off x="3472507" y="1485726"/>
            <a:ext cx="5243585" cy="523220"/>
          </a:xfrm>
          <a:prstGeom prst="rect">
            <a:avLst/>
          </a:prstGeom>
          <a:noFill/>
        </p:spPr>
        <p:txBody>
          <a:bodyPr wrap="square" rtlCol="0">
            <a:spAutoFit/>
          </a:bodyPr>
          <a:lstStyle/>
          <a:p>
            <a:pPr algn="ctr"/>
            <a:r>
              <a:rPr lang="pt-PT" sz="2800" dirty="0"/>
              <a:t>Fotojornalista Internacional</a:t>
            </a:r>
          </a:p>
        </p:txBody>
      </p:sp>
    </p:spTree>
    <p:extLst>
      <p:ext uri="{BB962C8B-B14F-4D97-AF65-F5344CB8AC3E}">
        <p14:creationId xmlns:p14="http://schemas.microsoft.com/office/powerpoint/2010/main" val="291903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6DF631-B487-7C35-F175-5CC6F53294CE}"/>
              </a:ext>
            </a:extLst>
          </p:cNvPr>
          <p:cNvSpPr>
            <a:spLocks noGrp="1"/>
          </p:cNvSpPr>
          <p:nvPr>
            <p:ph type="title"/>
          </p:nvPr>
        </p:nvSpPr>
        <p:spPr/>
        <p:txBody>
          <a:bodyPr/>
          <a:lstStyle/>
          <a:p>
            <a:r>
              <a:rPr lang="pt-PT" dirty="0"/>
              <a:t>Trabalhos desenvolvidos </a:t>
            </a:r>
          </a:p>
        </p:txBody>
      </p:sp>
      <p:sp>
        <p:nvSpPr>
          <p:cNvPr id="3" name="Marcador de Posição de Conteúdo 2">
            <a:extLst>
              <a:ext uri="{FF2B5EF4-FFF2-40B4-BE49-F238E27FC236}">
                <a16:creationId xmlns:a16="http://schemas.microsoft.com/office/drawing/2014/main" id="{B4541AA1-1EC9-32EA-3447-5C77A2EE7F3A}"/>
              </a:ext>
            </a:extLst>
          </p:cNvPr>
          <p:cNvSpPr>
            <a:spLocks noGrp="1"/>
          </p:cNvSpPr>
          <p:nvPr>
            <p:ph idx="1"/>
          </p:nvPr>
        </p:nvSpPr>
        <p:spPr/>
        <p:txBody>
          <a:bodyPr/>
          <a:lstStyle/>
          <a:p>
            <a:pPr algn="just">
              <a:lnSpc>
                <a:spcPct val="150000"/>
              </a:lnSpc>
              <a:spcAft>
                <a:spcPts val="800"/>
              </a:spcAft>
              <a:tabLst>
                <a:tab pos="3688080" algn="l"/>
              </a:tabLst>
            </a:pPr>
            <a:r>
              <a:rPr lang="pt-PT" sz="2000" b="1" kern="100" dirty="0">
                <a:effectLst/>
                <a:latin typeface="Times New Roman" panose="02020603050405020304" pitchFamily="18" charset="0"/>
                <a:ea typeface="Aptos" panose="020B0004020202020204" pitchFamily="34" charset="0"/>
                <a:cs typeface="Times New Roman" panose="02020603050405020304" pitchFamily="18" charset="0"/>
              </a:rPr>
              <a:t>Mortalidade Materna:</a:t>
            </a: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 Foco nas questões de saúde materna.</a:t>
            </a: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tabLst>
                <a:tab pos="3688080" algn="l"/>
              </a:tabLst>
            </a:pPr>
            <a:r>
              <a:rPr lang="pt-PT" sz="2000" b="1" kern="100" dirty="0">
                <a:effectLst/>
                <a:latin typeface="Times New Roman" panose="02020603050405020304" pitchFamily="18" charset="0"/>
                <a:ea typeface="Aptos" panose="020B0004020202020204" pitchFamily="34" charset="0"/>
                <a:cs typeface="Times New Roman" panose="02020603050405020304" pitchFamily="18" charset="0"/>
              </a:rPr>
              <a:t>Os Deslocados:</a:t>
            </a: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 Documentação das vidas de pessoas deslocadas devido a conflitos e crises.</a:t>
            </a: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tabLst>
                <a:tab pos="3688080" algn="l"/>
              </a:tabLst>
            </a:pPr>
            <a:r>
              <a:rPr lang="pt-PT" sz="2000" b="1" kern="100" dirty="0">
                <a:effectLst/>
                <a:latin typeface="Times New Roman" panose="02020603050405020304" pitchFamily="18" charset="0"/>
                <a:ea typeface="Aptos" panose="020B0004020202020204" pitchFamily="34" charset="0"/>
                <a:cs typeface="Times New Roman" panose="02020603050405020304" pitchFamily="18" charset="0"/>
              </a:rPr>
              <a:t>Líbia, Vale do </a:t>
            </a:r>
            <a:r>
              <a:rPr lang="pt-PT" sz="2000" b="1" kern="100" dirty="0" err="1">
                <a:effectLst/>
                <a:latin typeface="Times New Roman" panose="02020603050405020304" pitchFamily="18" charset="0"/>
                <a:ea typeface="Aptos" panose="020B0004020202020204" pitchFamily="34" charset="0"/>
                <a:cs typeface="Times New Roman" panose="02020603050405020304" pitchFamily="18" charset="0"/>
              </a:rPr>
              <a:t>Korengal</a:t>
            </a:r>
            <a:r>
              <a:rPr lang="pt-PT" sz="2000" b="1" kern="100" dirty="0">
                <a:effectLst/>
                <a:latin typeface="Times New Roman" panose="02020603050405020304" pitchFamily="18" charset="0"/>
                <a:ea typeface="Aptos" panose="020B0004020202020204" pitchFamily="34" charset="0"/>
                <a:cs typeface="Times New Roman" panose="02020603050405020304" pitchFamily="18" charset="0"/>
              </a:rPr>
              <a:t> (Afeganistão), </a:t>
            </a:r>
            <a:r>
              <a:rPr lang="pt-PT" sz="2000" b="1" kern="100" dirty="0" err="1">
                <a:effectLst/>
                <a:latin typeface="Times New Roman" panose="02020603050405020304" pitchFamily="18" charset="0"/>
                <a:ea typeface="Aptos" panose="020B0004020202020204" pitchFamily="34" charset="0"/>
                <a:cs typeface="Times New Roman" panose="02020603050405020304" pitchFamily="18" charset="0"/>
              </a:rPr>
              <a:t>Darfur</a:t>
            </a:r>
            <a:r>
              <a:rPr lang="pt-PT" sz="2000" b="1" kern="100" dirty="0">
                <a:effectLst/>
                <a:latin typeface="Times New Roman" panose="02020603050405020304" pitchFamily="18" charset="0"/>
                <a:ea typeface="Aptos" panose="020B0004020202020204" pitchFamily="34" charset="0"/>
                <a:cs typeface="Times New Roman" panose="02020603050405020304" pitchFamily="18" charset="0"/>
              </a:rPr>
              <a:t> e Iraque</a:t>
            </a: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 Cobertura de conflitos nessas regiões.</a:t>
            </a: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tabLst>
                <a:tab pos="3688080" algn="l"/>
              </a:tabLst>
            </a:pPr>
            <a:r>
              <a:rPr lang="pt-PT" sz="2000" b="1" kern="100" dirty="0">
                <a:effectLst/>
                <a:latin typeface="Times New Roman" panose="02020603050405020304" pitchFamily="18" charset="0"/>
                <a:ea typeface="Aptos" panose="020B0004020202020204" pitchFamily="34" charset="0"/>
                <a:cs typeface="Times New Roman" panose="02020603050405020304" pitchFamily="18" charset="0"/>
              </a:rPr>
              <a:t>Trabalhadores Sexuais Transgénero em Nova York:</a:t>
            </a: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 Exploração das vidas e desafios que os trabalhadores sexuais transgéneros enfrentam na cidade de Nova York.</a:t>
            </a: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t-PT" dirty="0"/>
          </a:p>
        </p:txBody>
      </p:sp>
    </p:spTree>
    <p:extLst>
      <p:ext uri="{BB962C8B-B14F-4D97-AF65-F5344CB8AC3E}">
        <p14:creationId xmlns:p14="http://schemas.microsoft.com/office/powerpoint/2010/main" val="12418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nt">
            <a:extLst>
              <a:ext uri="{FF2B5EF4-FFF2-40B4-BE49-F238E27FC236}">
                <a16:creationId xmlns:a16="http://schemas.microsoft.com/office/drawing/2014/main" id="{D380959B-464C-9ED8-C9EB-AB6FC997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6B83858-ED7D-57B6-6CAA-83168807C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F35938C-A40C-897F-D087-00A4B6CEB76D}"/>
              </a:ext>
            </a:extLst>
          </p:cNvPr>
          <p:cNvSpPr>
            <a:spLocks noGrp="1"/>
          </p:cNvSpPr>
          <p:nvPr>
            <p:ph type="title"/>
          </p:nvPr>
        </p:nvSpPr>
        <p:spPr>
          <a:xfrm>
            <a:off x="6106390" y="759126"/>
            <a:ext cx="4596245" cy="1711119"/>
          </a:xfrm>
        </p:spPr>
        <p:txBody>
          <a:bodyPr anchor="ctr">
            <a:normAutofit/>
          </a:bodyPr>
          <a:lstStyle/>
          <a:p>
            <a:pPr algn="ctr"/>
            <a:r>
              <a:rPr lang="pt-PT" sz="4000" dirty="0"/>
              <a:t>Livro</a:t>
            </a:r>
          </a:p>
        </p:txBody>
      </p:sp>
      <p:sp>
        <p:nvSpPr>
          <p:cNvPr id="15" name="Rectangle 14">
            <a:extLst>
              <a:ext uri="{FF2B5EF4-FFF2-40B4-BE49-F238E27FC236}">
                <a16:creationId xmlns:a16="http://schemas.microsoft.com/office/drawing/2014/main" id="{FF97FFD4-A8B9-3D4D-1623-7BE467E46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Posição de Conteúdo 3" descr="Uma imagem com texto, nuvem, céu, póster&#10;&#10;Descrição gerada automaticamente">
            <a:extLst>
              <a:ext uri="{FF2B5EF4-FFF2-40B4-BE49-F238E27FC236}">
                <a16:creationId xmlns:a16="http://schemas.microsoft.com/office/drawing/2014/main" id="{6C75564A-D7B3-9CDC-E28F-F1F1A2F34A79}"/>
              </a:ext>
            </a:extLst>
          </p:cNvPr>
          <p:cNvPicPr>
            <a:picLocks noChangeAspect="1"/>
          </p:cNvPicPr>
          <p:nvPr/>
        </p:nvPicPr>
        <p:blipFill>
          <a:blip r:embed="rId2"/>
          <a:stretch>
            <a:fillRect/>
          </a:stretch>
        </p:blipFill>
        <p:spPr>
          <a:xfrm>
            <a:off x="931596" y="759126"/>
            <a:ext cx="3547008" cy="5374256"/>
          </a:xfrm>
          <a:prstGeom prst="rect">
            <a:avLst/>
          </a:prstGeom>
        </p:spPr>
      </p:pic>
      <p:sp>
        <p:nvSpPr>
          <p:cNvPr id="8" name="Content Placeholder 7">
            <a:extLst>
              <a:ext uri="{FF2B5EF4-FFF2-40B4-BE49-F238E27FC236}">
                <a16:creationId xmlns:a16="http://schemas.microsoft.com/office/drawing/2014/main" id="{D0F9385F-219B-538D-B68F-679BC42BB862}"/>
              </a:ext>
            </a:extLst>
          </p:cNvPr>
          <p:cNvSpPr>
            <a:spLocks noGrp="1"/>
          </p:cNvSpPr>
          <p:nvPr>
            <p:ph idx="1"/>
          </p:nvPr>
        </p:nvSpPr>
        <p:spPr>
          <a:xfrm>
            <a:off x="5410200" y="2478545"/>
            <a:ext cx="5292435" cy="2811080"/>
          </a:xfrm>
        </p:spPr>
        <p:txBody>
          <a:bodyPr anchor="ctr">
            <a:normAutofit/>
          </a:bodyPr>
          <a:lstStyle/>
          <a:p>
            <a:pPr algn="just"/>
            <a:r>
              <a:rPr lang="en-US" sz="2000" dirty="0" err="1"/>
              <a:t>Livro</a:t>
            </a:r>
            <a:r>
              <a:rPr lang="en-US" sz="2000" dirty="0"/>
              <a:t> </a:t>
            </a:r>
            <a:r>
              <a:rPr lang="en-US" sz="2000" dirty="0" err="1"/>
              <a:t>onde</a:t>
            </a:r>
            <a:r>
              <a:rPr lang="en-US" sz="2000" dirty="0"/>
              <a:t> </a:t>
            </a:r>
            <a:r>
              <a:rPr lang="en-US" sz="2000" dirty="0" err="1"/>
              <a:t>conta</a:t>
            </a:r>
            <a:r>
              <a:rPr lang="en-US" sz="2000" dirty="0"/>
              <a:t> </a:t>
            </a:r>
            <a:r>
              <a:rPr lang="en-US" sz="2000" dirty="0" err="1"/>
              <a:t>toda</a:t>
            </a:r>
            <a:r>
              <a:rPr lang="en-US" sz="2000" dirty="0"/>
              <a:t> a </a:t>
            </a:r>
            <a:r>
              <a:rPr lang="en-US" sz="2000" dirty="0" err="1"/>
              <a:t>sua</a:t>
            </a:r>
            <a:r>
              <a:rPr lang="en-US" sz="2000" dirty="0"/>
              <a:t> jornada, </a:t>
            </a:r>
            <a:r>
              <a:rPr lang="en-US" sz="2000" dirty="0" err="1"/>
              <a:t>desde</a:t>
            </a:r>
            <a:r>
              <a:rPr lang="en-US" sz="2000" dirty="0"/>
              <a:t> a </a:t>
            </a:r>
            <a:r>
              <a:rPr lang="en-US" sz="2000" dirty="0" err="1"/>
              <a:t>primeira</a:t>
            </a:r>
            <a:r>
              <a:rPr lang="en-US" sz="2000" dirty="0"/>
              <a:t> </a:t>
            </a:r>
            <a:r>
              <a:rPr lang="en-US" sz="2000" dirty="0" err="1"/>
              <a:t>câmara</a:t>
            </a:r>
            <a:r>
              <a:rPr lang="en-US" sz="2000" dirty="0"/>
              <a:t> </a:t>
            </a:r>
            <a:r>
              <a:rPr lang="en-US" sz="2000" dirty="0" err="1"/>
              <a:t>oferecida</a:t>
            </a:r>
            <a:r>
              <a:rPr lang="en-US" sz="2000" dirty="0"/>
              <a:t> </a:t>
            </a:r>
            <a:r>
              <a:rPr lang="en-US" sz="2000" dirty="0" err="1"/>
              <a:t>pelo</a:t>
            </a:r>
            <a:r>
              <a:rPr lang="en-US" sz="2000" dirty="0"/>
              <a:t> pai, </a:t>
            </a:r>
            <a:r>
              <a:rPr lang="en-US" sz="2000" dirty="0" err="1"/>
              <a:t>aos</a:t>
            </a:r>
            <a:r>
              <a:rPr lang="en-US" sz="2000" dirty="0"/>
              <a:t> </a:t>
            </a:r>
            <a:r>
              <a:rPr lang="en-US" sz="2000" dirty="0" err="1"/>
              <a:t>anos</a:t>
            </a:r>
            <a:r>
              <a:rPr lang="en-US" sz="2000" dirty="0"/>
              <a:t> de reporter e </a:t>
            </a:r>
            <a:r>
              <a:rPr lang="en-US" sz="2000" dirty="0" err="1"/>
              <a:t>fotojornalista</a:t>
            </a:r>
            <a:r>
              <a:rPr lang="en-US" sz="2000" dirty="0"/>
              <a:t> de </a:t>
            </a:r>
            <a:r>
              <a:rPr lang="en-US" sz="2000" dirty="0" err="1"/>
              <a:t>guerra</a:t>
            </a:r>
            <a:r>
              <a:rPr lang="en-US" sz="2000" dirty="0"/>
              <a:t>.</a:t>
            </a:r>
          </a:p>
        </p:txBody>
      </p:sp>
    </p:spTree>
    <p:extLst>
      <p:ext uri="{BB962C8B-B14F-4D97-AF65-F5344CB8AC3E}">
        <p14:creationId xmlns:p14="http://schemas.microsoft.com/office/powerpoint/2010/main" val="1125368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5B3147-4E3D-1A36-1EA3-C6E8A4D5C4A0}"/>
              </a:ext>
            </a:extLst>
          </p:cNvPr>
          <p:cNvSpPr>
            <a:spLocks noGrp="1"/>
          </p:cNvSpPr>
          <p:nvPr>
            <p:ph type="title"/>
          </p:nvPr>
        </p:nvSpPr>
        <p:spPr>
          <a:xfrm>
            <a:off x="838200" y="1221581"/>
            <a:ext cx="10515600" cy="1325563"/>
          </a:xfrm>
        </p:spPr>
        <p:txBody>
          <a:bodyPr>
            <a:normAutofit/>
          </a:bodyPr>
          <a:lstStyle/>
          <a:p>
            <a:pPr algn="ctr"/>
            <a:r>
              <a:rPr lang="pt-PT" sz="6600" b="1" dirty="0"/>
              <a:t>Portefólio</a:t>
            </a:r>
          </a:p>
        </p:txBody>
      </p:sp>
      <p:sp>
        <p:nvSpPr>
          <p:cNvPr id="3" name="Marcador de Posição de Conteúdo 2">
            <a:extLst>
              <a:ext uri="{FF2B5EF4-FFF2-40B4-BE49-F238E27FC236}">
                <a16:creationId xmlns:a16="http://schemas.microsoft.com/office/drawing/2014/main" id="{1420D02C-B883-CF8B-7277-C38D8BB70624}"/>
              </a:ext>
            </a:extLst>
          </p:cNvPr>
          <p:cNvSpPr>
            <a:spLocks noGrp="1"/>
          </p:cNvSpPr>
          <p:nvPr>
            <p:ph idx="1"/>
          </p:nvPr>
        </p:nvSpPr>
        <p:spPr>
          <a:xfrm>
            <a:off x="838200" y="3172335"/>
            <a:ext cx="10515600" cy="1838666"/>
          </a:xfrm>
        </p:spPr>
        <p:txBody>
          <a:bodyPr>
            <a:normAutofit/>
          </a:bodyPr>
          <a:lstStyle/>
          <a:p>
            <a:pPr marL="0" indent="0" algn="ctr">
              <a:buNone/>
            </a:pPr>
            <a:r>
              <a:rPr lang="pt-PT" sz="3600" b="1" dirty="0"/>
              <a:t>1º Tema</a:t>
            </a:r>
          </a:p>
          <a:p>
            <a:pPr marL="0" indent="0" algn="ctr">
              <a:buNone/>
            </a:pPr>
            <a:r>
              <a:rPr lang="pt-PT" sz="3600" b="1" dirty="0"/>
              <a:t> </a:t>
            </a:r>
          </a:p>
          <a:p>
            <a:pPr marL="0" indent="0" algn="ctr">
              <a:buNone/>
            </a:pPr>
            <a:r>
              <a:rPr lang="pt-PT" sz="3600" b="1" dirty="0"/>
              <a:t>Afeganistão</a:t>
            </a:r>
          </a:p>
        </p:txBody>
      </p:sp>
    </p:spTree>
    <p:extLst>
      <p:ext uri="{BB962C8B-B14F-4D97-AF65-F5344CB8AC3E}">
        <p14:creationId xmlns:p14="http://schemas.microsoft.com/office/powerpoint/2010/main" val="714774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057AE3-8956-70C3-A329-2908ED2EC7E2}"/>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A6A1A491-F405-1245-9F86-4B9AE681CE00}"/>
              </a:ext>
            </a:extLst>
          </p:cNvPr>
          <p:cNvPicPr>
            <a:picLocks noGrp="1" noChangeAspect="1"/>
          </p:cNvPicPr>
          <p:nvPr>
            <p:ph idx="1"/>
          </p:nvPr>
        </p:nvPicPr>
        <p:blipFill>
          <a:blip r:embed="rId2"/>
          <a:stretch>
            <a:fillRect/>
          </a:stretch>
        </p:blipFill>
        <p:spPr>
          <a:xfrm>
            <a:off x="4014482" y="365125"/>
            <a:ext cx="4019176" cy="5448409"/>
          </a:xfrm>
          <a:prstGeom prst="rect">
            <a:avLst/>
          </a:prstGeom>
        </p:spPr>
      </p:pic>
      <p:sp>
        <p:nvSpPr>
          <p:cNvPr id="6" name="CaixaDeTexto 5">
            <a:extLst>
              <a:ext uri="{FF2B5EF4-FFF2-40B4-BE49-F238E27FC236}">
                <a16:creationId xmlns:a16="http://schemas.microsoft.com/office/drawing/2014/main" id="{F596D434-D176-22F4-9A7B-6C337B893B04}"/>
              </a:ext>
            </a:extLst>
          </p:cNvPr>
          <p:cNvSpPr txBox="1"/>
          <p:nvPr/>
        </p:nvSpPr>
        <p:spPr>
          <a:xfrm>
            <a:off x="1870490" y="5813534"/>
            <a:ext cx="8307160" cy="465705"/>
          </a:xfrm>
          <a:prstGeom prst="rect">
            <a:avLst/>
          </a:prstGeom>
          <a:noFill/>
        </p:spPr>
        <p:txBody>
          <a:bodyPr wrap="square">
            <a:spAutoFit/>
          </a:bodyPr>
          <a:lstStyle/>
          <a:p>
            <a:pPr algn="ctr">
              <a:lnSpc>
                <a:spcPct val="150000"/>
              </a:lnSpc>
              <a:spcAft>
                <a:spcPts val="800"/>
              </a:spcAft>
              <a:tabLst>
                <a:tab pos="3688080" algn="l"/>
              </a:tabLst>
            </a:pPr>
            <a:r>
              <a:rPr lang="pt-PT" sz="1800" b="1" kern="100" dirty="0">
                <a:effectLst/>
                <a:latin typeface="Times New Roman" panose="02020603050405020304" pitchFamily="18" charset="0"/>
                <a:ea typeface="Aptos" panose="020B0004020202020204" pitchFamily="34" charset="0"/>
                <a:cs typeface="Times New Roman" panose="02020603050405020304" pitchFamily="18" charset="0"/>
              </a:rPr>
              <a:t>Legenda</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Um refugiado afegão em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Peshwar</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Paquistão maio 2000.</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184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B2C96A-F0C5-7009-1533-3DFA1993FC22}"/>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FB6DBF77-99F8-D115-D5BE-32A944E1BC0E}"/>
              </a:ext>
            </a:extLst>
          </p:cNvPr>
          <p:cNvPicPr>
            <a:picLocks noGrp="1" noChangeAspect="1"/>
          </p:cNvPicPr>
          <p:nvPr>
            <p:ph idx="1"/>
          </p:nvPr>
        </p:nvPicPr>
        <p:blipFill>
          <a:blip r:embed="rId2"/>
          <a:stretch>
            <a:fillRect/>
          </a:stretch>
        </p:blipFill>
        <p:spPr>
          <a:xfrm>
            <a:off x="2545573" y="365125"/>
            <a:ext cx="7100853" cy="5007485"/>
          </a:xfrm>
          <a:prstGeom prst="rect">
            <a:avLst/>
          </a:prstGeom>
        </p:spPr>
      </p:pic>
      <p:sp>
        <p:nvSpPr>
          <p:cNvPr id="6" name="CaixaDeTexto 5">
            <a:extLst>
              <a:ext uri="{FF2B5EF4-FFF2-40B4-BE49-F238E27FC236}">
                <a16:creationId xmlns:a16="http://schemas.microsoft.com/office/drawing/2014/main" id="{0347232C-DE16-60A8-A10F-3F05028FEB5F}"/>
              </a:ext>
            </a:extLst>
          </p:cNvPr>
          <p:cNvSpPr txBox="1"/>
          <p:nvPr/>
        </p:nvSpPr>
        <p:spPr>
          <a:xfrm>
            <a:off x="1941058" y="5372610"/>
            <a:ext cx="8309882" cy="465705"/>
          </a:xfrm>
          <a:prstGeom prst="rect">
            <a:avLst/>
          </a:prstGeom>
          <a:noFill/>
        </p:spPr>
        <p:txBody>
          <a:bodyPr wrap="square">
            <a:spAutoFit/>
          </a:bodyPr>
          <a:lstStyle/>
          <a:p>
            <a:pPr algn="ctr">
              <a:lnSpc>
                <a:spcPct val="150000"/>
              </a:lnSpc>
              <a:spcAft>
                <a:spcPts val="800"/>
              </a:spcAft>
              <a:tabLst>
                <a:tab pos="3688080" algn="l"/>
              </a:tabLst>
            </a:pPr>
            <a:r>
              <a:rPr lang="pt-PT" sz="1800" b="1" kern="100" dirty="0">
                <a:effectLst/>
                <a:latin typeface="Times New Roman" panose="02020603050405020304" pitchFamily="18" charset="0"/>
                <a:ea typeface="Aptos" panose="020B0004020202020204" pitchFamily="34" charset="0"/>
                <a:cs typeface="Times New Roman" panose="02020603050405020304" pitchFamily="18" charset="0"/>
              </a:rPr>
              <a:t>Legenda:</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Mulheres afegãs mendiga nas ruas em Cabul, Afeganistão, maio de 2000.</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10088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4B88DF-F930-5C11-F178-4D0716D83179}"/>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A9D1D5FC-2E44-4DF0-C071-528A31D7E519}"/>
              </a:ext>
            </a:extLst>
          </p:cNvPr>
          <p:cNvPicPr>
            <a:picLocks noGrp="1" noChangeAspect="1"/>
          </p:cNvPicPr>
          <p:nvPr>
            <p:ph idx="1"/>
          </p:nvPr>
        </p:nvPicPr>
        <p:blipFill>
          <a:blip r:embed="rId2"/>
          <a:stretch>
            <a:fillRect/>
          </a:stretch>
        </p:blipFill>
        <p:spPr>
          <a:xfrm>
            <a:off x="2511668" y="365125"/>
            <a:ext cx="7168661" cy="4731883"/>
          </a:xfrm>
          <a:prstGeom prst="rect">
            <a:avLst/>
          </a:prstGeom>
        </p:spPr>
      </p:pic>
      <p:sp>
        <p:nvSpPr>
          <p:cNvPr id="6" name="CaixaDeTexto 5">
            <a:extLst>
              <a:ext uri="{FF2B5EF4-FFF2-40B4-BE49-F238E27FC236}">
                <a16:creationId xmlns:a16="http://schemas.microsoft.com/office/drawing/2014/main" id="{F2657298-F485-A000-8CA6-F2F00CD37FC7}"/>
              </a:ext>
            </a:extLst>
          </p:cNvPr>
          <p:cNvSpPr txBox="1"/>
          <p:nvPr/>
        </p:nvSpPr>
        <p:spPr>
          <a:xfrm>
            <a:off x="838198" y="5097008"/>
            <a:ext cx="10515600" cy="881203"/>
          </a:xfrm>
          <a:prstGeom prst="rect">
            <a:avLst/>
          </a:prstGeom>
          <a:noFill/>
        </p:spPr>
        <p:txBody>
          <a:bodyPr wrap="square">
            <a:spAutoFit/>
          </a:bodyPr>
          <a:lstStyle/>
          <a:p>
            <a:pPr algn="just">
              <a:lnSpc>
                <a:spcPct val="150000"/>
              </a:lnSpc>
              <a:spcAft>
                <a:spcPts val="800"/>
              </a:spcAft>
              <a:tabLst>
                <a:tab pos="3688080" algn="l"/>
              </a:tabLst>
            </a:pPr>
            <a:r>
              <a:rPr lang="pt-PT" sz="1800" b="1" kern="100" dirty="0">
                <a:effectLst/>
                <a:latin typeface="Times New Roman" panose="02020603050405020304" pitchFamily="18" charset="0"/>
                <a:ea typeface="Aptos" panose="020B0004020202020204" pitchFamily="34" charset="0"/>
                <a:cs typeface="Times New Roman" panose="02020603050405020304" pitchFamily="18" charset="0"/>
              </a:rPr>
              <a:t>Legenda:</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Escola secreta para raparigas sob o comando dos talibãs na província de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Logar</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Afeganistão, maio de 2000. Sob o Talibã, a educação para meninas e mulheres, foi proibida.</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68395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44D904-9779-4A07-4EDB-3E7DB6AD5F2B}"/>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65FD0988-C033-6257-1257-A33E9400011B}"/>
              </a:ext>
            </a:extLst>
          </p:cNvPr>
          <p:cNvPicPr>
            <a:picLocks noGrp="1" noChangeAspect="1"/>
          </p:cNvPicPr>
          <p:nvPr>
            <p:ph idx="1"/>
          </p:nvPr>
        </p:nvPicPr>
        <p:blipFill>
          <a:blip r:embed="rId2"/>
          <a:stretch>
            <a:fillRect/>
          </a:stretch>
        </p:blipFill>
        <p:spPr>
          <a:xfrm>
            <a:off x="2436123" y="365125"/>
            <a:ext cx="7319753" cy="4799044"/>
          </a:xfrm>
          <a:prstGeom prst="rect">
            <a:avLst/>
          </a:prstGeom>
        </p:spPr>
      </p:pic>
      <p:sp>
        <p:nvSpPr>
          <p:cNvPr id="6" name="CaixaDeTexto 5">
            <a:extLst>
              <a:ext uri="{FF2B5EF4-FFF2-40B4-BE49-F238E27FC236}">
                <a16:creationId xmlns:a16="http://schemas.microsoft.com/office/drawing/2014/main" id="{43B88AC8-433D-9EFD-2F9B-5863BA41AA6E}"/>
              </a:ext>
            </a:extLst>
          </p:cNvPr>
          <p:cNvSpPr txBox="1"/>
          <p:nvPr/>
        </p:nvSpPr>
        <p:spPr>
          <a:xfrm>
            <a:off x="838200" y="5164169"/>
            <a:ext cx="10515600" cy="1296702"/>
          </a:xfrm>
          <a:prstGeom prst="rect">
            <a:avLst/>
          </a:prstGeom>
          <a:noFill/>
        </p:spPr>
        <p:txBody>
          <a:bodyPr wrap="square">
            <a:spAutoFit/>
          </a:bodyPr>
          <a:lstStyle/>
          <a:p>
            <a:pPr algn="just">
              <a:lnSpc>
                <a:spcPct val="150000"/>
              </a:lnSpc>
              <a:spcAft>
                <a:spcPts val="800"/>
              </a:spcAft>
              <a:tabLst>
                <a:tab pos="3688080" algn="l"/>
              </a:tabLst>
            </a:pPr>
            <a:r>
              <a:rPr lang="pt-PT" sz="1800" b="1" kern="100" dirty="0">
                <a:effectLst/>
                <a:latin typeface="Times New Roman" panose="02020603050405020304" pitchFamily="18" charset="0"/>
                <a:ea typeface="Aptos" panose="020B0004020202020204" pitchFamily="34" charset="0"/>
                <a:cs typeface="Times New Roman" panose="02020603050405020304" pitchFamily="18" charset="0"/>
              </a:rPr>
              <a:t>Legenda</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Mulher em trabalho de parto no Hospital da Mulher Rabia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Balkhi</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em Cabul,2000. Sob o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Talibâ</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a maioria das mulheres foi proibida de trabalhar, mas um certo número de mulheres selecionadas</a:t>
            </a:r>
            <a:r>
              <a:rPr lang="pt-PT" sz="1800" kern="100">
                <a:effectLst/>
                <a:latin typeface="Times New Roman" panose="02020603050405020304" pitchFamily="18" charset="0"/>
                <a:ea typeface="Aptos" panose="020B0004020202020204" pitchFamily="34" charset="0"/>
                <a:cs typeface="Times New Roman" panose="02020603050405020304" pitchFamily="18" charset="0"/>
              </a:rPr>
              <a:t>, podem </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trabalhar.</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60248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D8D3F2-4D8F-0F15-45D6-105D7AEFA283}"/>
              </a:ext>
            </a:extLst>
          </p:cNvPr>
          <p:cNvSpPr>
            <a:spLocks noGrp="1"/>
          </p:cNvSpPr>
          <p:nvPr>
            <p:ph type="title"/>
          </p:nvPr>
        </p:nvSpPr>
        <p:spPr/>
        <p:txBody>
          <a:bodyPr/>
          <a:lstStyle/>
          <a:p>
            <a:endParaRPr lang="pt-PT"/>
          </a:p>
        </p:txBody>
      </p:sp>
      <p:pic>
        <p:nvPicPr>
          <p:cNvPr id="7" name="Marcador de Posição de Conteúdo 6">
            <a:extLst>
              <a:ext uri="{FF2B5EF4-FFF2-40B4-BE49-F238E27FC236}">
                <a16:creationId xmlns:a16="http://schemas.microsoft.com/office/drawing/2014/main" id="{F0B06F9E-4F3D-2545-BACF-8D85713D0CBC}"/>
              </a:ext>
            </a:extLst>
          </p:cNvPr>
          <p:cNvPicPr>
            <a:picLocks noGrp="1" noChangeAspect="1"/>
          </p:cNvPicPr>
          <p:nvPr>
            <p:ph idx="1"/>
          </p:nvPr>
        </p:nvPicPr>
        <p:blipFill>
          <a:blip r:embed="rId2"/>
          <a:stretch>
            <a:fillRect/>
          </a:stretch>
        </p:blipFill>
        <p:spPr>
          <a:xfrm>
            <a:off x="2397063" y="365125"/>
            <a:ext cx="7397874" cy="4916249"/>
          </a:xfrm>
          <a:prstGeom prst="rect">
            <a:avLst/>
          </a:prstGeom>
        </p:spPr>
      </p:pic>
      <p:sp>
        <p:nvSpPr>
          <p:cNvPr id="9" name="CaixaDeTexto 8">
            <a:extLst>
              <a:ext uri="{FF2B5EF4-FFF2-40B4-BE49-F238E27FC236}">
                <a16:creationId xmlns:a16="http://schemas.microsoft.com/office/drawing/2014/main" id="{FEBD57D1-C852-E1E6-833A-495333B2A499}"/>
              </a:ext>
            </a:extLst>
          </p:cNvPr>
          <p:cNvSpPr txBox="1"/>
          <p:nvPr/>
        </p:nvSpPr>
        <p:spPr>
          <a:xfrm>
            <a:off x="838200" y="5329993"/>
            <a:ext cx="10515600" cy="1162882"/>
          </a:xfrm>
          <a:prstGeom prst="rect">
            <a:avLst/>
          </a:prstGeom>
          <a:noFill/>
        </p:spPr>
        <p:txBody>
          <a:bodyPr wrap="square">
            <a:spAutoFit/>
          </a:bodyPr>
          <a:lstStyle/>
          <a:p>
            <a:pPr algn="just">
              <a:lnSpc>
                <a:spcPct val="150000"/>
              </a:lnSpc>
              <a:spcAft>
                <a:spcPts val="800"/>
              </a:spcAft>
              <a:tabLst>
                <a:tab pos="3688080" algn="l"/>
              </a:tabLst>
            </a:pPr>
            <a:r>
              <a:rPr lang="pt-PT" sz="1600" b="1" kern="100" dirty="0">
                <a:effectLst/>
                <a:latin typeface="Times New Roman" panose="02020603050405020304" pitchFamily="18" charset="0"/>
                <a:ea typeface="Aptos" panose="020B0004020202020204" pitchFamily="34" charset="0"/>
                <a:cs typeface="Times New Roman" panose="02020603050405020304" pitchFamily="18" charset="0"/>
              </a:rPr>
              <a:t>Legenda:</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 Estudantes Afegãs frequentam a Escola </a:t>
            </a:r>
            <a:r>
              <a:rPr lang="pt-PT" sz="1600" kern="100" dirty="0" err="1">
                <a:effectLst/>
                <a:latin typeface="Times New Roman" panose="02020603050405020304" pitchFamily="18" charset="0"/>
                <a:ea typeface="Aptos" panose="020B0004020202020204" pitchFamily="34" charset="0"/>
                <a:cs typeface="Times New Roman" panose="02020603050405020304" pitchFamily="18" charset="0"/>
              </a:rPr>
              <a:t>Marefat</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 nos arredores de Cabul, Afeganistão, 10 de abril de 2010. Até 2006, a escola era cocriada e, em 2006, o ministério da Educação exigiu que a escola fosse segregada. A escola tem 2500 alunos, oferece o currículo do Ministério da Educação, além de aulas de direitos humanos, educação cívica e aulas de Corão.</a:t>
            </a:r>
            <a:endParaRPr lang="pt-PT"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65366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F7EEB3-83EA-FD85-62AC-BA381EEE7CDC}"/>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B369E56F-BDE2-672C-9C62-298BB68BB50F}"/>
              </a:ext>
            </a:extLst>
          </p:cNvPr>
          <p:cNvPicPr>
            <a:picLocks noGrp="1" noChangeAspect="1"/>
          </p:cNvPicPr>
          <p:nvPr>
            <p:ph idx="1"/>
          </p:nvPr>
        </p:nvPicPr>
        <p:blipFill>
          <a:blip r:embed="rId2"/>
          <a:stretch>
            <a:fillRect/>
          </a:stretch>
        </p:blipFill>
        <p:spPr>
          <a:xfrm>
            <a:off x="2603971" y="365125"/>
            <a:ext cx="6984058" cy="4653224"/>
          </a:xfrm>
          <a:prstGeom prst="rect">
            <a:avLst/>
          </a:prstGeom>
        </p:spPr>
      </p:pic>
      <p:sp>
        <p:nvSpPr>
          <p:cNvPr id="6" name="CaixaDeTexto 5">
            <a:extLst>
              <a:ext uri="{FF2B5EF4-FFF2-40B4-BE49-F238E27FC236}">
                <a16:creationId xmlns:a16="http://schemas.microsoft.com/office/drawing/2014/main" id="{9DA7AFDC-61D0-D950-2396-536E0DD5E7DC}"/>
              </a:ext>
            </a:extLst>
          </p:cNvPr>
          <p:cNvSpPr txBox="1"/>
          <p:nvPr/>
        </p:nvSpPr>
        <p:spPr>
          <a:xfrm>
            <a:off x="838200" y="4956454"/>
            <a:ext cx="10515600" cy="1675395"/>
          </a:xfrm>
          <a:prstGeom prst="rect">
            <a:avLst/>
          </a:prstGeom>
          <a:noFill/>
        </p:spPr>
        <p:txBody>
          <a:bodyPr wrap="square">
            <a:spAutoFit/>
          </a:bodyPr>
          <a:lstStyle/>
          <a:p>
            <a:pPr algn="just">
              <a:lnSpc>
                <a:spcPct val="150000"/>
              </a:lnSpc>
              <a:spcAft>
                <a:spcPts val="800"/>
              </a:spcAft>
              <a:tabLst>
                <a:tab pos="3688080" algn="l"/>
              </a:tabLst>
            </a:pPr>
            <a:r>
              <a:rPr lang="pt-PT" sz="1400" b="1" kern="100" dirty="0">
                <a:effectLst/>
                <a:latin typeface="Times New Roman" panose="02020603050405020304" pitchFamily="18" charset="0"/>
                <a:ea typeface="Aptos" panose="020B0004020202020204" pitchFamily="34" charset="0"/>
                <a:cs typeface="Times New Roman" panose="02020603050405020304" pitchFamily="18" charset="0"/>
              </a:rPr>
              <a:t>Legenda</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Viúvas afegãs e mulheres pobres aglomeram-se no exterior do Santuário </a:t>
            </a:r>
            <a:r>
              <a:rPr lang="pt-PT" sz="1400" kern="100" dirty="0" err="1">
                <a:effectLst/>
                <a:latin typeface="Times New Roman" panose="02020603050405020304" pitchFamily="18" charset="0"/>
                <a:ea typeface="Aptos" panose="020B0004020202020204" pitchFamily="34" charset="0"/>
                <a:cs typeface="Times New Roman" panose="02020603050405020304" pitchFamily="18" charset="0"/>
              </a:rPr>
              <a:t>Khuj</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1400" kern="100" dirty="0" err="1">
                <a:effectLst/>
                <a:latin typeface="Times New Roman" panose="02020603050405020304" pitchFamily="18" charset="0"/>
                <a:ea typeface="Aptos" panose="020B0004020202020204" pitchFamily="34" charset="0"/>
                <a:cs typeface="Times New Roman" panose="02020603050405020304" pitchFamily="18" charset="0"/>
              </a:rPr>
              <a:t>Shahib</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1400" kern="100" dirty="0" err="1">
                <a:effectLst/>
                <a:latin typeface="Times New Roman" panose="02020603050405020304" pitchFamily="18" charset="0"/>
                <a:ea typeface="Aptos" panose="020B0004020202020204" pitchFamily="34" charset="0"/>
                <a:cs typeface="Times New Roman" panose="02020603050405020304" pitchFamily="18" charset="0"/>
              </a:rPr>
              <a:t>Abdullah</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1400" kern="100" dirty="0" err="1">
                <a:effectLst/>
                <a:latin typeface="Times New Roman" panose="02020603050405020304" pitchFamily="18" charset="0"/>
                <a:ea typeface="Aptos" panose="020B0004020202020204" pitchFamily="34" charset="0"/>
                <a:cs typeface="Times New Roman" panose="02020603050405020304" pitchFamily="18" charset="0"/>
              </a:rPr>
              <a:t>Ansar</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em </a:t>
            </a:r>
            <a:r>
              <a:rPr lang="pt-PT" sz="1400" kern="100" dirty="0" err="1">
                <a:effectLst/>
                <a:latin typeface="Times New Roman" panose="02020603050405020304" pitchFamily="18" charset="0"/>
                <a:ea typeface="Aptos" panose="020B0004020202020204" pitchFamily="34" charset="0"/>
                <a:cs typeface="Times New Roman" panose="02020603050405020304" pitchFamily="18" charset="0"/>
              </a:rPr>
              <a:t>Herat</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enquanto pedem doações de dinheiro e alimentos ao povo. Os policias afegãos normalmente coletam doações dos afegãos e distribuem pelas mulheres. </a:t>
            </a:r>
            <a:r>
              <a:rPr lang="pt-PT" sz="1400" kern="100" dirty="0" err="1">
                <a:effectLst/>
                <a:latin typeface="Times New Roman" panose="02020603050405020304" pitchFamily="18" charset="0"/>
                <a:ea typeface="Aptos" panose="020B0004020202020204" pitchFamily="34" charset="0"/>
                <a:cs typeface="Times New Roman" panose="02020603050405020304" pitchFamily="18" charset="0"/>
              </a:rPr>
              <a:t>Herat</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Afeganistão, 2 de outubro de 2009. Mulher grita enquanto segura pão, dizendo “não tenho dinheiro, não tenho nada para alimentar os meus filhos” Shebadman,40 anos, mora em </a:t>
            </a:r>
            <a:r>
              <a:rPr lang="pt-PT" sz="1400" kern="100" dirty="0" err="1">
                <a:effectLst/>
                <a:latin typeface="Times New Roman" panose="02020603050405020304" pitchFamily="18" charset="0"/>
                <a:ea typeface="Aptos" panose="020B0004020202020204" pitchFamily="34" charset="0"/>
                <a:cs typeface="Times New Roman" panose="02020603050405020304" pitchFamily="18" charset="0"/>
              </a:rPr>
              <a:t>Painow</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e tem cinco filhos. O seu marido morreu de problemas cardíacos há seis anos e ela lava roupas e implora às sextas-feiras para ganhar dinheiro</a:t>
            </a:r>
            <a:endParaRPr lang="pt-PT"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13904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2056B-4D18-D952-A504-3024E3D776D1}"/>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8C603F98-5882-CFDA-1990-083A319D9F93}"/>
              </a:ext>
            </a:extLst>
          </p:cNvPr>
          <p:cNvPicPr>
            <a:picLocks noGrp="1" noChangeAspect="1"/>
          </p:cNvPicPr>
          <p:nvPr>
            <p:ph idx="1"/>
          </p:nvPr>
        </p:nvPicPr>
        <p:blipFill>
          <a:blip r:embed="rId2"/>
          <a:stretch>
            <a:fillRect/>
          </a:stretch>
        </p:blipFill>
        <p:spPr>
          <a:xfrm>
            <a:off x="2490758" y="365125"/>
            <a:ext cx="7210483" cy="4884522"/>
          </a:xfrm>
          <a:prstGeom prst="rect">
            <a:avLst/>
          </a:prstGeom>
        </p:spPr>
      </p:pic>
      <p:sp>
        <p:nvSpPr>
          <p:cNvPr id="6" name="CaixaDeTexto 5">
            <a:extLst>
              <a:ext uri="{FF2B5EF4-FFF2-40B4-BE49-F238E27FC236}">
                <a16:creationId xmlns:a16="http://schemas.microsoft.com/office/drawing/2014/main" id="{CC7ABB89-D7B4-CF16-26D1-A6E208DD297B}"/>
              </a:ext>
            </a:extLst>
          </p:cNvPr>
          <p:cNvSpPr txBox="1"/>
          <p:nvPr/>
        </p:nvSpPr>
        <p:spPr>
          <a:xfrm>
            <a:off x="838200" y="4664514"/>
            <a:ext cx="10657115" cy="2193486"/>
          </a:xfrm>
          <a:prstGeom prst="rect">
            <a:avLst/>
          </a:prstGeom>
          <a:noFill/>
        </p:spPr>
        <p:txBody>
          <a:bodyPr wrap="square">
            <a:spAutoFit/>
          </a:bodyPr>
          <a:lstStyle/>
          <a:p>
            <a:pPr algn="just">
              <a:lnSpc>
                <a:spcPct val="150000"/>
              </a:lnSpc>
              <a:spcAft>
                <a:spcPts val="800"/>
              </a:spcAft>
              <a:tabLst>
                <a:tab pos="3688080" algn="l"/>
              </a:tabLst>
            </a:pP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tabLst>
                <a:tab pos="3688080" algn="l"/>
              </a:tabLst>
            </a:pPr>
            <a:r>
              <a:rPr lang="pt-PT" sz="1400" b="1" kern="100" dirty="0">
                <a:effectLst/>
                <a:latin typeface="Times New Roman" panose="02020603050405020304" pitchFamily="18" charset="0"/>
                <a:ea typeface="Aptos" panose="020B0004020202020204" pitchFamily="34" charset="0"/>
                <a:cs typeface="Times New Roman" panose="02020603050405020304" pitchFamily="18" charset="0"/>
              </a:rPr>
              <a:t>Legenda:</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Bibi </a:t>
            </a:r>
            <a:r>
              <a:rPr lang="pt-PT" sz="1400" kern="100" dirty="0" err="1">
                <a:effectLst/>
                <a:latin typeface="Times New Roman" panose="02020603050405020304" pitchFamily="18" charset="0"/>
                <a:ea typeface="Aptos" panose="020B0004020202020204" pitchFamily="34" charset="0"/>
                <a:cs typeface="Times New Roman" panose="02020603050405020304" pitchFamily="18" charset="0"/>
              </a:rPr>
              <a:t>Aisha</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tinha 19 anos, quando </a:t>
            </a:r>
            <a:r>
              <a:rPr lang="pt-PT" sz="1400" kern="100" dirty="0" err="1">
                <a:effectLst/>
                <a:latin typeface="Times New Roman" panose="02020603050405020304" pitchFamily="18" charset="0"/>
                <a:ea typeface="Aptos" panose="020B0004020202020204" pitchFamily="34" charset="0"/>
                <a:cs typeface="Times New Roman" panose="02020603050405020304" pitchFamily="18" charset="0"/>
              </a:rPr>
              <a:t>Lynsey</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1400" kern="100" dirty="0" err="1">
                <a:effectLst/>
                <a:latin typeface="Times New Roman" panose="02020603050405020304" pitchFamily="18" charset="0"/>
                <a:ea typeface="Aptos" panose="020B0004020202020204" pitchFamily="34" charset="0"/>
                <a:cs typeface="Times New Roman" panose="02020603050405020304" pitchFamily="18" charset="0"/>
              </a:rPr>
              <a:t>Addario</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a conheceu no abrigo de mulheres, para mulheres afegãs, em Cabul, novembro de 2009. O marido batia nela desde o dia em que ela se casou, aos 12 anos. Quando ele lhe bateu ao ponto de ela achar que ia morrer, ela conseguiu fugir com a ajuda de um vizinho. De forma a puni-la por ela ter saído sem permissão, o marido levou-a para um local remoto nas montanhas e com ajuda de vários homens, cortou-lhe o nariz, orelhas e cabelo. Ela gritou” se eu tivesse o poder, matá-los-ia a todos”. </a:t>
            </a:r>
            <a:r>
              <a:rPr lang="pt-PT" sz="1400" kern="100" dirty="0" err="1">
                <a:effectLst/>
                <a:latin typeface="Times New Roman" panose="02020603050405020304" pitchFamily="18" charset="0"/>
                <a:ea typeface="Aptos" panose="020B0004020202020204" pitchFamily="34" charset="0"/>
                <a:cs typeface="Times New Roman" panose="02020603050405020304" pitchFamily="18" charset="0"/>
              </a:rPr>
              <a:t>Aisha</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chegou aos EUA em agosto para uma extensa cirurgia reconstrutiva.</a:t>
            </a:r>
            <a:endParaRPr lang="pt-PT"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674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Posição de Conteúdo 3" descr="Uma imagem com Cara humana, pessoa, vestuário, sorrir&#10;&#10;Descrição gerada automaticamente">
            <a:extLst>
              <a:ext uri="{FF2B5EF4-FFF2-40B4-BE49-F238E27FC236}">
                <a16:creationId xmlns:a16="http://schemas.microsoft.com/office/drawing/2014/main" id="{6823542B-1D66-9E43-344E-699809BB43E8}"/>
              </a:ext>
            </a:extLst>
          </p:cNvPr>
          <p:cNvPicPr>
            <a:picLocks noChangeAspect="1"/>
          </p:cNvPicPr>
          <p:nvPr/>
        </p:nvPicPr>
        <p:blipFill rotWithShape="1">
          <a:blip r:embed="rId2"/>
          <a:srcRect r="1" b="25102"/>
          <a:stretch/>
        </p:blipFill>
        <p:spPr>
          <a:xfrm>
            <a:off x="6103027" y="10"/>
            <a:ext cx="6088971" cy="6857990"/>
          </a:xfrm>
          <a:prstGeom prst="rect">
            <a:avLst/>
          </a:prstGeom>
        </p:spPr>
      </p:pic>
      <p:sp useBgFill="1">
        <p:nvSpPr>
          <p:cNvPr id="17" name="Rectangle 12">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1AF2A77-1E01-C786-27E1-22E5AF893935}"/>
              </a:ext>
            </a:extLst>
          </p:cNvPr>
          <p:cNvSpPr>
            <a:spLocks noGrp="1"/>
          </p:cNvSpPr>
          <p:nvPr>
            <p:ph type="title"/>
          </p:nvPr>
        </p:nvSpPr>
        <p:spPr>
          <a:xfrm>
            <a:off x="157778" y="2943036"/>
            <a:ext cx="5787468" cy="1628970"/>
          </a:xfrm>
        </p:spPr>
        <p:txBody>
          <a:bodyPr anchor="ctr">
            <a:normAutofit fontScale="90000"/>
          </a:bodyPr>
          <a:lstStyle/>
          <a:p>
            <a:pPr algn="ctr"/>
            <a:r>
              <a:rPr lang="pt-PT" sz="4000" dirty="0" err="1"/>
              <a:t>Lynsey</a:t>
            </a:r>
            <a:r>
              <a:rPr lang="pt-PT" sz="4000" dirty="0"/>
              <a:t> </a:t>
            </a:r>
            <a:r>
              <a:rPr lang="pt-PT" sz="4000" dirty="0" err="1"/>
              <a:t>Addario</a:t>
            </a:r>
            <a:br>
              <a:rPr lang="pt-PT" sz="4000" dirty="0"/>
            </a:br>
            <a:br>
              <a:rPr lang="pt-PT" sz="4000" dirty="0"/>
            </a:br>
            <a:r>
              <a:rPr lang="pt-PT" sz="4000" dirty="0"/>
              <a:t>Fotojornalista Americana </a:t>
            </a:r>
          </a:p>
        </p:txBody>
      </p:sp>
    </p:spTree>
    <p:extLst>
      <p:ext uri="{BB962C8B-B14F-4D97-AF65-F5344CB8AC3E}">
        <p14:creationId xmlns:p14="http://schemas.microsoft.com/office/powerpoint/2010/main" val="3421298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CA8CD908-66BB-BF9F-2610-3B638002C223}"/>
              </a:ext>
            </a:extLst>
          </p:cNvPr>
          <p:cNvSpPr>
            <a:spLocks noGrp="1"/>
          </p:cNvSpPr>
          <p:nvPr>
            <p:ph idx="1"/>
          </p:nvPr>
        </p:nvSpPr>
        <p:spPr>
          <a:xfrm>
            <a:off x="838200" y="2593067"/>
            <a:ext cx="10515600" cy="2811689"/>
          </a:xfrm>
        </p:spPr>
        <p:txBody>
          <a:bodyPr>
            <a:normAutofit/>
          </a:bodyPr>
          <a:lstStyle/>
          <a:p>
            <a:pPr marL="0" indent="0" algn="ctr">
              <a:buNone/>
            </a:pPr>
            <a:r>
              <a:rPr lang="pt-PT" sz="3600" b="1" dirty="0"/>
              <a:t>2º Tema</a:t>
            </a:r>
          </a:p>
          <a:p>
            <a:pPr algn="ctr"/>
            <a:endParaRPr lang="pt-PT" sz="3600" b="1" dirty="0"/>
          </a:p>
          <a:p>
            <a:pPr marL="0" indent="0" algn="ctr">
              <a:buNone/>
            </a:pPr>
            <a:r>
              <a:rPr lang="pt-PT" sz="3600" b="1" dirty="0"/>
              <a:t>Covid-19 no Reino Unido</a:t>
            </a:r>
          </a:p>
        </p:txBody>
      </p:sp>
    </p:spTree>
    <p:extLst>
      <p:ext uri="{BB962C8B-B14F-4D97-AF65-F5344CB8AC3E}">
        <p14:creationId xmlns:p14="http://schemas.microsoft.com/office/powerpoint/2010/main" val="1660905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14D16E-7154-7B31-A93B-0B4537FA17B3}"/>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20F7999D-2035-77AB-3648-1426024AB489}"/>
              </a:ext>
            </a:extLst>
          </p:cNvPr>
          <p:cNvPicPr>
            <a:picLocks noGrp="1" noChangeAspect="1"/>
          </p:cNvPicPr>
          <p:nvPr>
            <p:ph idx="1"/>
          </p:nvPr>
        </p:nvPicPr>
        <p:blipFill>
          <a:blip r:embed="rId2"/>
          <a:stretch>
            <a:fillRect/>
          </a:stretch>
        </p:blipFill>
        <p:spPr>
          <a:xfrm>
            <a:off x="2439045" y="365125"/>
            <a:ext cx="7313910" cy="4864945"/>
          </a:xfrm>
          <a:prstGeom prst="rect">
            <a:avLst/>
          </a:prstGeom>
        </p:spPr>
      </p:pic>
      <p:sp>
        <p:nvSpPr>
          <p:cNvPr id="6" name="CaixaDeTexto 5">
            <a:extLst>
              <a:ext uri="{FF2B5EF4-FFF2-40B4-BE49-F238E27FC236}">
                <a16:creationId xmlns:a16="http://schemas.microsoft.com/office/drawing/2014/main" id="{530AB6AA-5309-FCD1-65DF-1F0E105EBFDE}"/>
              </a:ext>
            </a:extLst>
          </p:cNvPr>
          <p:cNvSpPr txBox="1"/>
          <p:nvPr/>
        </p:nvSpPr>
        <p:spPr>
          <a:xfrm>
            <a:off x="838200" y="5230070"/>
            <a:ext cx="10515600" cy="1532214"/>
          </a:xfrm>
          <a:prstGeom prst="rect">
            <a:avLst/>
          </a:prstGeom>
          <a:noFill/>
        </p:spPr>
        <p:txBody>
          <a:bodyPr wrap="square">
            <a:spAutoFit/>
          </a:bodyPr>
          <a:lstStyle/>
          <a:p>
            <a:pPr algn="just">
              <a:lnSpc>
                <a:spcPct val="150000"/>
              </a:lnSpc>
              <a:spcAft>
                <a:spcPts val="800"/>
              </a:spcAft>
              <a:tabLst>
                <a:tab pos="3688080" algn="l"/>
              </a:tabLst>
            </a:pPr>
            <a:r>
              <a:rPr lang="pt-PT" sz="1600" b="1" kern="100" dirty="0">
                <a:effectLst/>
                <a:latin typeface="Times New Roman" panose="02020603050405020304" pitchFamily="18" charset="0"/>
                <a:ea typeface="Aptos" panose="020B0004020202020204" pitchFamily="34" charset="0"/>
                <a:cs typeface="Times New Roman" panose="02020603050405020304" pitchFamily="18" charset="0"/>
              </a:rPr>
              <a:t>Legenda</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 Vários corpos são colocados no chão da capela funerária em </a:t>
            </a:r>
            <a:r>
              <a:rPr lang="pt-PT" sz="1600" kern="100" dirty="0" err="1">
                <a:effectLst/>
                <a:latin typeface="Times New Roman" panose="02020603050405020304" pitchFamily="18" charset="0"/>
                <a:ea typeface="Aptos" panose="020B0004020202020204" pitchFamily="34" charset="0"/>
                <a:cs typeface="Times New Roman" panose="02020603050405020304" pitchFamily="18" charset="0"/>
              </a:rPr>
              <a:t>Surrey</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 sul de Londres, Inglaterra, em 19 de maio de 2020. A funerária está a lidar com o dobro da quantidade de funerais que normalmente tinha, e teve de fazer métodos de armazenamento improvisados para acomodar os falecidos. O Reino Unido foi um dos últimos países da Europa a decidir a fazer confinamento a nível nacional, e sofreu uma das maiores taxas de mortalidade da Europa, com mais de 44.000 mortes</a:t>
            </a:r>
            <a:endParaRPr lang="pt-PT"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68833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016696-160A-1DF5-F677-68AFD9D8FC04}"/>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5AB187C5-F38F-C946-0DC9-1541DF288ED6}"/>
              </a:ext>
            </a:extLst>
          </p:cNvPr>
          <p:cNvPicPr>
            <a:picLocks noGrp="1" noChangeAspect="1"/>
          </p:cNvPicPr>
          <p:nvPr>
            <p:ph idx="1"/>
          </p:nvPr>
        </p:nvPicPr>
        <p:blipFill>
          <a:blip r:embed="rId2"/>
          <a:stretch>
            <a:fillRect/>
          </a:stretch>
        </p:blipFill>
        <p:spPr>
          <a:xfrm>
            <a:off x="2589545" y="365125"/>
            <a:ext cx="7012910" cy="4819870"/>
          </a:xfrm>
          <a:prstGeom prst="rect">
            <a:avLst/>
          </a:prstGeom>
        </p:spPr>
      </p:pic>
      <p:sp>
        <p:nvSpPr>
          <p:cNvPr id="6" name="CaixaDeTexto 5">
            <a:extLst>
              <a:ext uri="{FF2B5EF4-FFF2-40B4-BE49-F238E27FC236}">
                <a16:creationId xmlns:a16="http://schemas.microsoft.com/office/drawing/2014/main" id="{529C6F3A-94AD-1BE7-520B-284994E08BAC}"/>
              </a:ext>
            </a:extLst>
          </p:cNvPr>
          <p:cNvSpPr txBox="1"/>
          <p:nvPr/>
        </p:nvSpPr>
        <p:spPr>
          <a:xfrm>
            <a:off x="838200" y="5184995"/>
            <a:ext cx="10515600" cy="1532214"/>
          </a:xfrm>
          <a:prstGeom prst="rect">
            <a:avLst/>
          </a:prstGeom>
          <a:noFill/>
        </p:spPr>
        <p:txBody>
          <a:bodyPr wrap="square">
            <a:spAutoFit/>
          </a:bodyPr>
          <a:lstStyle/>
          <a:p>
            <a:pPr algn="just">
              <a:lnSpc>
                <a:spcPct val="150000"/>
              </a:lnSpc>
              <a:spcAft>
                <a:spcPts val="800"/>
              </a:spcAft>
              <a:tabLst>
                <a:tab pos="3688080" algn="l"/>
              </a:tabLst>
            </a:pPr>
            <a:r>
              <a:rPr lang="pt-PT" sz="1600" b="1" kern="100" dirty="0">
                <a:effectLst/>
                <a:latin typeface="Times New Roman" panose="02020603050405020304" pitchFamily="18" charset="0"/>
                <a:ea typeface="Aptos" panose="020B0004020202020204" pitchFamily="34" charset="0"/>
                <a:cs typeface="Times New Roman" panose="02020603050405020304" pitchFamily="18" charset="0"/>
              </a:rPr>
              <a:t>Legenda:</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 Quase cem sepulturas foram </a:t>
            </a:r>
            <a:r>
              <a:rPr lang="pt-PT" sz="1600" kern="100" dirty="0" err="1">
                <a:effectLst/>
                <a:latin typeface="Times New Roman" panose="02020603050405020304" pitchFamily="18" charset="0"/>
                <a:ea typeface="Aptos" panose="020B0004020202020204" pitchFamily="34" charset="0"/>
                <a:cs typeface="Times New Roman" panose="02020603050405020304" pitchFamily="18" charset="0"/>
              </a:rPr>
              <a:t>pré-cavadas</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 em preparação para um possível aumento das mortes relacionadas ao COVID-19 no Cemitério </a:t>
            </a:r>
            <a:r>
              <a:rPr lang="pt-PT" sz="1600" kern="100" dirty="0" err="1">
                <a:effectLst/>
                <a:latin typeface="Times New Roman" panose="02020603050405020304" pitchFamily="18" charset="0"/>
                <a:ea typeface="Aptos" panose="020B0004020202020204" pitchFamily="34" charset="0"/>
                <a:cs typeface="Times New Roman" panose="02020603050405020304" pitchFamily="18" charset="0"/>
              </a:rPr>
              <a:t>Taunton</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1600" kern="100" dirty="0" err="1">
                <a:effectLst/>
                <a:latin typeface="Times New Roman" panose="02020603050405020304" pitchFamily="18" charset="0"/>
                <a:ea typeface="Aptos" panose="020B0004020202020204" pitchFamily="34" charset="0"/>
                <a:cs typeface="Times New Roman" panose="02020603050405020304" pitchFamily="18" charset="0"/>
              </a:rPr>
              <a:t>Deane</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 localizado na zona rural do condado de Somerset, no sudoeste da Inglaterra, em 27 de abril de 2020. O número de sepulturas cavadas foi calculado com base em números projetados pelo governo no início da pandemia.</a:t>
            </a:r>
            <a:endParaRPr lang="pt-PT"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56592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B838B0-12BB-C616-3B40-E3ACFC8CDB01}"/>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8DCF1807-DA14-A037-EBDE-C111570FB836}"/>
              </a:ext>
            </a:extLst>
          </p:cNvPr>
          <p:cNvPicPr>
            <a:picLocks noGrp="1" noChangeAspect="1"/>
          </p:cNvPicPr>
          <p:nvPr>
            <p:ph idx="1"/>
          </p:nvPr>
        </p:nvPicPr>
        <p:blipFill>
          <a:blip r:embed="rId2"/>
          <a:stretch>
            <a:fillRect/>
          </a:stretch>
        </p:blipFill>
        <p:spPr>
          <a:xfrm>
            <a:off x="2637432" y="365125"/>
            <a:ext cx="6917136" cy="4616695"/>
          </a:xfrm>
          <a:prstGeom prst="rect">
            <a:avLst/>
          </a:prstGeom>
        </p:spPr>
      </p:pic>
      <p:sp>
        <p:nvSpPr>
          <p:cNvPr id="6" name="CaixaDeTexto 5">
            <a:extLst>
              <a:ext uri="{FF2B5EF4-FFF2-40B4-BE49-F238E27FC236}">
                <a16:creationId xmlns:a16="http://schemas.microsoft.com/office/drawing/2014/main" id="{A1D5EF22-6570-B1AD-6950-45D99B14BE87}"/>
              </a:ext>
            </a:extLst>
          </p:cNvPr>
          <p:cNvSpPr txBox="1"/>
          <p:nvPr/>
        </p:nvSpPr>
        <p:spPr>
          <a:xfrm>
            <a:off x="838200" y="4981820"/>
            <a:ext cx="10515600" cy="1532214"/>
          </a:xfrm>
          <a:prstGeom prst="rect">
            <a:avLst/>
          </a:prstGeom>
          <a:noFill/>
        </p:spPr>
        <p:txBody>
          <a:bodyPr wrap="square">
            <a:spAutoFit/>
          </a:bodyPr>
          <a:lstStyle/>
          <a:p>
            <a:pPr algn="just">
              <a:lnSpc>
                <a:spcPct val="150000"/>
              </a:lnSpc>
              <a:spcAft>
                <a:spcPts val="800"/>
              </a:spcAft>
            </a:pPr>
            <a:r>
              <a:rPr lang="pt-PT" sz="1600" b="1" kern="100" dirty="0">
                <a:effectLst/>
                <a:latin typeface="Times New Roman" panose="02020603050405020304" pitchFamily="18" charset="0"/>
                <a:ea typeface="Aptos" panose="020B0004020202020204" pitchFamily="34" charset="0"/>
                <a:cs typeface="Times New Roman" panose="02020603050405020304" pitchFamily="18" charset="0"/>
              </a:rPr>
              <a:t>Legenda</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 A anestesista Caroline </a:t>
            </a:r>
            <a:r>
              <a:rPr lang="pt-PT" sz="1600" kern="100" dirty="0" err="1">
                <a:effectLst/>
                <a:latin typeface="Times New Roman" panose="02020603050405020304" pitchFamily="18" charset="0"/>
                <a:ea typeface="Aptos" panose="020B0004020202020204" pitchFamily="34" charset="0"/>
                <a:cs typeface="Times New Roman" panose="02020603050405020304" pitchFamily="18" charset="0"/>
              </a:rPr>
              <a:t>Borkett</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-Jones lidera uma equipa que vira um paciente suspeito de COVID-19 de barriga para baixo- um tratamento feito em pacientes com COVID-19, de forma a estes conseguirem respirar melhor. No </a:t>
            </a:r>
            <a:r>
              <a:rPr lang="pt-PT" sz="1600" kern="100" dirty="0" err="1">
                <a:effectLst/>
                <a:latin typeface="Times New Roman" panose="02020603050405020304" pitchFamily="18" charset="0"/>
                <a:ea typeface="Aptos" panose="020B0004020202020204" pitchFamily="34" charset="0"/>
                <a:cs typeface="Times New Roman" panose="02020603050405020304" pitchFamily="18" charset="0"/>
              </a:rPr>
              <a:t>Royal</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 Free Hospital em Londres, Reino Unido, junho de 2020. O número oficial de mortes por COVID-19 do governo do Reino Unido é um dos mais elevados da Europa, com mais de 80.000 mortes. </a:t>
            </a:r>
            <a:endParaRPr lang="pt-PT"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64707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1EF4CF-6706-7675-1D01-AD369043521F}"/>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F7E508D0-061D-1484-2B88-F09B1FAB2F68}"/>
              </a:ext>
            </a:extLst>
          </p:cNvPr>
          <p:cNvPicPr>
            <a:picLocks noGrp="1" noChangeAspect="1"/>
          </p:cNvPicPr>
          <p:nvPr>
            <p:ph idx="1"/>
          </p:nvPr>
        </p:nvPicPr>
        <p:blipFill>
          <a:blip r:embed="rId2"/>
          <a:stretch>
            <a:fillRect/>
          </a:stretch>
        </p:blipFill>
        <p:spPr>
          <a:xfrm>
            <a:off x="2522212" y="365125"/>
            <a:ext cx="7147576" cy="4759673"/>
          </a:xfrm>
          <a:prstGeom prst="rect">
            <a:avLst/>
          </a:prstGeom>
        </p:spPr>
      </p:pic>
      <p:sp>
        <p:nvSpPr>
          <p:cNvPr id="6" name="CaixaDeTexto 5">
            <a:extLst>
              <a:ext uri="{FF2B5EF4-FFF2-40B4-BE49-F238E27FC236}">
                <a16:creationId xmlns:a16="http://schemas.microsoft.com/office/drawing/2014/main" id="{425BB04C-0E29-B9B8-6594-EF183CB626E4}"/>
              </a:ext>
            </a:extLst>
          </p:cNvPr>
          <p:cNvSpPr txBox="1"/>
          <p:nvPr/>
        </p:nvSpPr>
        <p:spPr>
          <a:xfrm>
            <a:off x="838200" y="5187739"/>
            <a:ext cx="10515600" cy="1352230"/>
          </a:xfrm>
          <a:prstGeom prst="rect">
            <a:avLst/>
          </a:prstGeom>
          <a:noFill/>
        </p:spPr>
        <p:txBody>
          <a:bodyPr wrap="square">
            <a:spAutoFit/>
          </a:bodyPr>
          <a:lstStyle/>
          <a:p>
            <a:pPr algn="just">
              <a:lnSpc>
                <a:spcPct val="150000"/>
              </a:lnSpc>
              <a:spcAft>
                <a:spcPts val="800"/>
              </a:spcAft>
            </a:pPr>
            <a:r>
              <a:rPr lang="pt-PT" sz="1400" b="1" kern="100" dirty="0">
                <a:effectLst/>
                <a:latin typeface="Times New Roman" panose="02020603050405020304" pitchFamily="18" charset="0"/>
                <a:ea typeface="Aptos" panose="020B0004020202020204" pitchFamily="34" charset="0"/>
                <a:cs typeface="Times New Roman" panose="02020603050405020304" pitchFamily="18" charset="0"/>
              </a:rPr>
              <a:t>Legenda:</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A enfermeira </a:t>
            </a:r>
            <a:r>
              <a:rPr lang="pt-PT" sz="1400" kern="100" dirty="0" err="1">
                <a:effectLst/>
                <a:latin typeface="Times New Roman" panose="02020603050405020304" pitchFamily="18" charset="0"/>
                <a:ea typeface="Aptos" panose="020B0004020202020204" pitchFamily="34" charset="0"/>
                <a:cs typeface="Times New Roman" panose="02020603050405020304" pitchFamily="18" charset="0"/>
              </a:rPr>
              <a:t>Josephine</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1400" kern="100" dirty="0" err="1">
                <a:effectLst/>
                <a:latin typeface="Times New Roman" panose="02020603050405020304" pitchFamily="18" charset="0"/>
                <a:ea typeface="Aptos" panose="020B0004020202020204" pitchFamily="34" charset="0"/>
                <a:cs typeface="Times New Roman" panose="02020603050405020304" pitchFamily="18" charset="0"/>
              </a:rPr>
              <a:t>Riccobono</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24 anos, conforta um paciente com COVID-19 que passou três meses em cuidados intensivos e era um dos pacientes mais antigos em cuidados intensivos no Reino Unido naquele momento da pandemia. No </a:t>
            </a:r>
            <a:r>
              <a:rPr lang="pt-PT" sz="1400" kern="100" dirty="0" err="1">
                <a:effectLst/>
                <a:latin typeface="Times New Roman" panose="02020603050405020304" pitchFamily="18" charset="0"/>
                <a:ea typeface="Aptos" panose="020B0004020202020204" pitchFamily="34" charset="0"/>
                <a:cs typeface="Times New Roman" panose="02020603050405020304" pitchFamily="18" charset="0"/>
              </a:rPr>
              <a:t>Royal</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1400" kern="100" dirty="0" err="1">
                <a:effectLst/>
                <a:latin typeface="Times New Roman" panose="02020603050405020304" pitchFamily="18" charset="0"/>
                <a:ea typeface="Aptos" panose="020B0004020202020204" pitchFamily="34" charset="0"/>
                <a:cs typeface="Times New Roman" panose="02020603050405020304" pitchFamily="18" charset="0"/>
              </a:rPr>
              <a:t>Papworth</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Hospital, nos arredores de Cambridge, Inglaterra, 15 de junho de 2020. Como as vistas de familiares foram proibidas ou severamente restringidas devido á pandemia, os pacientes muitas vezes dependiam da equipa médica para apoio e cuidados emocionais.</a:t>
            </a:r>
            <a:endParaRPr lang="pt-PT"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34427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E80A6C-1D18-391D-8691-C8CA75223E75}"/>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EE0BFCC7-EB74-EF3C-C655-0ED7D8F375A1}"/>
              </a:ext>
            </a:extLst>
          </p:cNvPr>
          <p:cNvPicPr>
            <a:picLocks noGrp="1" noChangeAspect="1"/>
          </p:cNvPicPr>
          <p:nvPr>
            <p:ph idx="1"/>
          </p:nvPr>
        </p:nvPicPr>
        <p:blipFill>
          <a:blip r:embed="rId2"/>
          <a:stretch>
            <a:fillRect/>
          </a:stretch>
        </p:blipFill>
        <p:spPr>
          <a:xfrm>
            <a:off x="2577391" y="365125"/>
            <a:ext cx="7037218" cy="4696732"/>
          </a:xfrm>
          <a:prstGeom prst="rect">
            <a:avLst/>
          </a:prstGeom>
        </p:spPr>
      </p:pic>
      <p:sp>
        <p:nvSpPr>
          <p:cNvPr id="6" name="CaixaDeTexto 5">
            <a:extLst>
              <a:ext uri="{FF2B5EF4-FFF2-40B4-BE49-F238E27FC236}">
                <a16:creationId xmlns:a16="http://schemas.microsoft.com/office/drawing/2014/main" id="{F12849B1-7040-B7BA-3FA9-ABB1F3C7955A}"/>
              </a:ext>
            </a:extLst>
          </p:cNvPr>
          <p:cNvSpPr txBox="1"/>
          <p:nvPr/>
        </p:nvSpPr>
        <p:spPr>
          <a:xfrm>
            <a:off x="838200" y="4599855"/>
            <a:ext cx="10515600" cy="1399294"/>
          </a:xfrm>
          <a:prstGeom prst="rect">
            <a:avLst/>
          </a:prstGeom>
          <a:noFill/>
        </p:spPr>
        <p:txBody>
          <a:bodyPr wrap="square">
            <a:spAutoFit/>
          </a:bodyPr>
          <a:lstStyle/>
          <a:p>
            <a:pPr algn="just">
              <a:lnSpc>
                <a:spcPct val="150000"/>
              </a:lnSpc>
              <a:spcAft>
                <a:spcPts val="800"/>
              </a:spcAft>
            </a:pP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pt-PT" sz="1800" b="1" kern="100" dirty="0">
                <a:effectLst/>
                <a:latin typeface="Times New Roman" panose="02020603050405020304" pitchFamily="18" charset="0"/>
                <a:ea typeface="Aptos" panose="020B0004020202020204" pitchFamily="34" charset="0"/>
                <a:cs typeface="Times New Roman" panose="02020603050405020304" pitchFamily="18" charset="0"/>
              </a:rPr>
              <a:t>Legenda:</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Paciente com COVID-19,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Foysal</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Ahmad,51, fala coma sua esposa, Nipa Begum, da unidade de cuidados intensivos do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Royal</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Papworth</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Hospital em Cambridge, Inglaterra, em 15 de junho de 2020.</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83685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CCD87-1C8B-E9CE-AFF5-49EC5BD70A63}"/>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E0B4FBA6-F945-C565-3534-513F3C5A7BBC}"/>
              </a:ext>
            </a:extLst>
          </p:cNvPr>
          <p:cNvPicPr>
            <a:picLocks noGrp="1" noChangeAspect="1"/>
          </p:cNvPicPr>
          <p:nvPr>
            <p:ph idx="1"/>
          </p:nvPr>
        </p:nvPicPr>
        <p:blipFill>
          <a:blip r:embed="rId2"/>
          <a:stretch>
            <a:fillRect/>
          </a:stretch>
        </p:blipFill>
        <p:spPr>
          <a:xfrm>
            <a:off x="2627804" y="365125"/>
            <a:ext cx="6936392" cy="4779103"/>
          </a:xfrm>
          <a:prstGeom prst="rect">
            <a:avLst/>
          </a:prstGeom>
        </p:spPr>
      </p:pic>
      <p:sp>
        <p:nvSpPr>
          <p:cNvPr id="6" name="CaixaDeTexto 5">
            <a:extLst>
              <a:ext uri="{FF2B5EF4-FFF2-40B4-BE49-F238E27FC236}">
                <a16:creationId xmlns:a16="http://schemas.microsoft.com/office/drawing/2014/main" id="{82D5F94D-AD4C-42A7-D97D-7CBEC81D01FA}"/>
              </a:ext>
            </a:extLst>
          </p:cNvPr>
          <p:cNvSpPr txBox="1"/>
          <p:nvPr/>
        </p:nvSpPr>
        <p:spPr>
          <a:xfrm>
            <a:off x="838200" y="5196173"/>
            <a:ext cx="10515600" cy="1296702"/>
          </a:xfrm>
          <a:prstGeom prst="rect">
            <a:avLst/>
          </a:prstGeom>
          <a:noFill/>
        </p:spPr>
        <p:txBody>
          <a:bodyPr wrap="square">
            <a:spAutoFit/>
          </a:bodyPr>
          <a:lstStyle/>
          <a:p>
            <a:pPr algn="just">
              <a:lnSpc>
                <a:spcPct val="150000"/>
              </a:lnSpc>
              <a:spcAft>
                <a:spcPts val="800"/>
              </a:spcAft>
            </a:pPr>
            <a:r>
              <a:rPr lang="pt-PT" sz="1800" b="1" kern="100" dirty="0">
                <a:effectLst/>
                <a:latin typeface="Times New Roman" panose="02020603050405020304" pitchFamily="18" charset="0"/>
                <a:ea typeface="Aptos" panose="020B0004020202020204" pitchFamily="34" charset="0"/>
                <a:cs typeface="Times New Roman" panose="02020603050405020304" pitchFamily="18" charset="0"/>
              </a:rPr>
              <a:t>Legenda:</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Uma vítima de COVID-19 é colocada no seu caixão na casa funerária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Rowland</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Brother</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em 18 de janeiro de 2021. A equipa das casas funerárias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Rowland</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Brothers</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lida com um fluxo continuo de vítimas de COVID-19 e também se prepara para um aumento do número, em 14 de janeiro de 2021.</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82221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90F0E7-B58D-4EF3-1A5B-F1FCE8AC97C2}"/>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62EFFDF0-2862-EF34-DF53-87A9CC5BB6A2}"/>
              </a:ext>
            </a:extLst>
          </p:cNvPr>
          <p:cNvPicPr>
            <a:picLocks noGrp="1" noChangeAspect="1"/>
          </p:cNvPicPr>
          <p:nvPr>
            <p:ph idx="1"/>
          </p:nvPr>
        </p:nvPicPr>
        <p:blipFill>
          <a:blip r:embed="rId2"/>
          <a:stretch>
            <a:fillRect/>
          </a:stretch>
        </p:blipFill>
        <p:spPr>
          <a:xfrm>
            <a:off x="2644952" y="365125"/>
            <a:ext cx="6902095" cy="4596204"/>
          </a:xfrm>
          <a:prstGeom prst="rect">
            <a:avLst/>
          </a:prstGeom>
        </p:spPr>
      </p:pic>
      <p:sp>
        <p:nvSpPr>
          <p:cNvPr id="6" name="CaixaDeTexto 5">
            <a:extLst>
              <a:ext uri="{FF2B5EF4-FFF2-40B4-BE49-F238E27FC236}">
                <a16:creationId xmlns:a16="http://schemas.microsoft.com/office/drawing/2014/main" id="{F811F8C8-21C0-186D-BF26-CB61B8AEBB01}"/>
              </a:ext>
            </a:extLst>
          </p:cNvPr>
          <p:cNvSpPr txBox="1"/>
          <p:nvPr/>
        </p:nvSpPr>
        <p:spPr>
          <a:xfrm>
            <a:off x="838200" y="4961329"/>
            <a:ext cx="10515600" cy="1296702"/>
          </a:xfrm>
          <a:prstGeom prst="rect">
            <a:avLst/>
          </a:prstGeom>
          <a:noFill/>
        </p:spPr>
        <p:txBody>
          <a:bodyPr wrap="square">
            <a:spAutoFit/>
          </a:bodyPr>
          <a:lstStyle/>
          <a:p>
            <a:pPr algn="just">
              <a:lnSpc>
                <a:spcPct val="150000"/>
              </a:lnSpc>
              <a:spcAft>
                <a:spcPts val="800"/>
              </a:spcAft>
            </a:pPr>
            <a:r>
              <a:rPr lang="pt-PT" sz="1800" b="1" kern="100" dirty="0">
                <a:effectLst/>
                <a:latin typeface="Times New Roman" panose="02020603050405020304" pitchFamily="18" charset="0"/>
                <a:ea typeface="Aptos" panose="020B0004020202020204" pitchFamily="34" charset="0"/>
                <a:cs typeface="Times New Roman" panose="02020603050405020304" pitchFamily="18" charset="0"/>
              </a:rPr>
              <a:t>Legenda: </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John Rule,60 anos, rececionista da funerária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Rowland</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Brothers</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tira um momento de folga do trabalho para se despedir da mãe, Mary Rule, que faleceu com COVID-19 aos 86 anos, em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Croyden</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sul de Londres, em 13 de janeiro,2021.</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20220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4E667-9F6A-F830-4FCF-BAB2FD46278E}"/>
              </a:ext>
            </a:extLst>
          </p:cNvPr>
          <p:cNvSpPr>
            <a:spLocks noGrp="1"/>
          </p:cNvSpPr>
          <p:nvPr>
            <p:ph type="title"/>
          </p:nvPr>
        </p:nvSpPr>
        <p:spPr/>
        <p:txBody>
          <a:bodyPr/>
          <a:lstStyle/>
          <a:p>
            <a:endParaRPr lang="pt-PT"/>
          </a:p>
        </p:txBody>
      </p:sp>
      <p:sp>
        <p:nvSpPr>
          <p:cNvPr id="3" name="Marcador de Posição de Conteúdo 2">
            <a:extLst>
              <a:ext uri="{FF2B5EF4-FFF2-40B4-BE49-F238E27FC236}">
                <a16:creationId xmlns:a16="http://schemas.microsoft.com/office/drawing/2014/main" id="{C68DDAAC-72C2-4EE5-7726-3B9D4CC8BEF8}"/>
              </a:ext>
            </a:extLst>
          </p:cNvPr>
          <p:cNvSpPr>
            <a:spLocks noGrp="1"/>
          </p:cNvSpPr>
          <p:nvPr>
            <p:ph idx="1"/>
          </p:nvPr>
        </p:nvSpPr>
        <p:spPr>
          <a:xfrm>
            <a:off x="838200" y="2243591"/>
            <a:ext cx="10515600" cy="2370818"/>
          </a:xfrm>
        </p:spPr>
        <p:txBody>
          <a:bodyPr>
            <a:normAutofit/>
          </a:bodyPr>
          <a:lstStyle/>
          <a:p>
            <a:pPr marL="0" indent="0" algn="ctr">
              <a:buNone/>
            </a:pPr>
            <a:r>
              <a:rPr lang="pt-PT" sz="3600" b="1" dirty="0"/>
              <a:t>3º Tema</a:t>
            </a:r>
          </a:p>
          <a:p>
            <a:pPr algn="ctr"/>
            <a:endParaRPr lang="pt-PT" sz="3600" b="1" dirty="0"/>
          </a:p>
          <a:p>
            <a:pPr marL="0" indent="0" algn="ctr">
              <a:buNone/>
            </a:pPr>
            <a:r>
              <a:rPr lang="pt-PT" sz="3600" b="1" dirty="0"/>
              <a:t>Os Deslocados</a:t>
            </a:r>
          </a:p>
        </p:txBody>
      </p:sp>
    </p:spTree>
    <p:extLst>
      <p:ext uri="{BB962C8B-B14F-4D97-AF65-F5344CB8AC3E}">
        <p14:creationId xmlns:p14="http://schemas.microsoft.com/office/powerpoint/2010/main" val="57112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4869A-040E-94DA-4C11-636E5255E0D2}"/>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9F73DD58-E106-00FA-0DDC-032D0FEFD53D}"/>
              </a:ext>
            </a:extLst>
          </p:cNvPr>
          <p:cNvPicPr>
            <a:picLocks noGrp="1" noChangeAspect="1"/>
          </p:cNvPicPr>
          <p:nvPr>
            <p:ph idx="1"/>
          </p:nvPr>
        </p:nvPicPr>
        <p:blipFill>
          <a:blip r:embed="rId2"/>
          <a:stretch>
            <a:fillRect/>
          </a:stretch>
        </p:blipFill>
        <p:spPr>
          <a:xfrm>
            <a:off x="2856947" y="365125"/>
            <a:ext cx="6478105" cy="4313863"/>
          </a:xfrm>
          <a:prstGeom prst="rect">
            <a:avLst/>
          </a:prstGeom>
        </p:spPr>
      </p:pic>
      <p:sp>
        <p:nvSpPr>
          <p:cNvPr id="6" name="CaixaDeTexto 5">
            <a:extLst>
              <a:ext uri="{FF2B5EF4-FFF2-40B4-BE49-F238E27FC236}">
                <a16:creationId xmlns:a16="http://schemas.microsoft.com/office/drawing/2014/main" id="{54E7D8DF-F030-C10C-F61F-8A4426E8DBF6}"/>
              </a:ext>
            </a:extLst>
          </p:cNvPr>
          <p:cNvSpPr txBox="1"/>
          <p:nvPr/>
        </p:nvSpPr>
        <p:spPr>
          <a:xfrm>
            <a:off x="838201" y="4680292"/>
            <a:ext cx="10515599" cy="1296702"/>
          </a:xfrm>
          <a:prstGeom prst="rect">
            <a:avLst/>
          </a:prstGeom>
          <a:noFill/>
        </p:spPr>
        <p:txBody>
          <a:bodyPr wrap="square">
            <a:spAutoFit/>
          </a:bodyPr>
          <a:lstStyle/>
          <a:p>
            <a:pPr algn="just">
              <a:lnSpc>
                <a:spcPct val="150000"/>
              </a:lnSpc>
              <a:spcAft>
                <a:spcPts val="800"/>
              </a:spcAft>
            </a:pPr>
            <a:r>
              <a:rPr lang="pt-PT" sz="1800" b="1" kern="100" dirty="0">
                <a:effectLst/>
                <a:latin typeface="Times New Roman" panose="02020603050405020304" pitchFamily="18" charset="0"/>
                <a:ea typeface="Aptos" panose="020B0004020202020204" pitchFamily="34" charset="0"/>
                <a:cs typeface="Times New Roman" panose="02020603050405020304" pitchFamily="18" charset="0"/>
              </a:rPr>
              <a:t>Legenda:</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Milhares de refugiados sírios atravessam da Síria para a região de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Kursih</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do norte do Iraque, perto do ponto fronteiriço de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Peshkhabour</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em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Dohuk</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Iraque. O Curdistão iraquiano acolheu refugiados sírios, especialmente aqueles de origem curda, desde o início do conflito em 2011.</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76000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B73CA2-5B9A-4884-6D72-0A8C15C91596}"/>
              </a:ext>
            </a:extLst>
          </p:cNvPr>
          <p:cNvSpPr>
            <a:spLocks noGrp="1"/>
          </p:cNvSpPr>
          <p:nvPr>
            <p:ph type="title"/>
          </p:nvPr>
        </p:nvSpPr>
        <p:spPr/>
        <p:txBody>
          <a:bodyPr/>
          <a:lstStyle/>
          <a:p>
            <a:r>
              <a:rPr lang="pt-PT" dirty="0"/>
              <a:t>Introdução</a:t>
            </a:r>
          </a:p>
        </p:txBody>
      </p:sp>
      <p:sp>
        <p:nvSpPr>
          <p:cNvPr id="3" name="Marcador de Posição de Conteúdo 2">
            <a:extLst>
              <a:ext uri="{FF2B5EF4-FFF2-40B4-BE49-F238E27FC236}">
                <a16:creationId xmlns:a16="http://schemas.microsoft.com/office/drawing/2014/main" id="{F73891FB-A295-0C63-1F1E-DC404C751DDB}"/>
              </a:ext>
            </a:extLst>
          </p:cNvPr>
          <p:cNvSpPr>
            <a:spLocks noGrp="1"/>
          </p:cNvSpPr>
          <p:nvPr>
            <p:ph idx="1"/>
          </p:nvPr>
        </p:nvSpPr>
        <p:spPr>
          <a:xfrm>
            <a:off x="838200" y="2406877"/>
            <a:ext cx="10515600" cy="2044246"/>
          </a:xfrm>
        </p:spPr>
        <p:txBody>
          <a:bodyPr/>
          <a:lstStyle/>
          <a:p>
            <a:pPr marL="0" indent="0" algn="ctr">
              <a:buNone/>
            </a:pPr>
            <a:r>
              <a:rPr lang="pt-PT" sz="3600" kern="100" dirty="0">
                <a:solidFill>
                  <a:srgbClr val="0D0D0D"/>
                </a:solidFill>
                <a:effectLst/>
                <a:latin typeface="Times New Roman" panose="02020603050405020304" pitchFamily="18" charset="0"/>
                <a:ea typeface="Aptos" panose="020B0004020202020204" pitchFamily="34" charset="0"/>
                <a:cs typeface="Times New Roman" panose="02020603050405020304" pitchFamily="18" charset="0"/>
              </a:rPr>
              <a:t>"A fotografia pode ser um ato de resistência, um meio de dar voz aos que não a têm.” </a:t>
            </a:r>
          </a:p>
          <a:p>
            <a:pPr marL="0" indent="0" algn="ctr">
              <a:buNone/>
            </a:pPr>
            <a:r>
              <a:rPr lang="pt-PT" sz="3600" kern="100" dirty="0">
                <a:solidFill>
                  <a:srgbClr val="0D0D0D"/>
                </a:solidFill>
                <a:effectLst/>
                <a:latin typeface="Times New Roman" panose="02020603050405020304" pitchFamily="18" charset="0"/>
                <a:ea typeface="Aptos" panose="020B0004020202020204" pitchFamily="34" charset="0"/>
                <a:cs typeface="Times New Roman" panose="02020603050405020304" pitchFamily="18" charset="0"/>
              </a:rPr>
              <a:t>-</a:t>
            </a:r>
            <a:r>
              <a:rPr lang="pt-PT" sz="3600" kern="100" dirty="0" err="1">
                <a:solidFill>
                  <a:srgbClr val="0D0D0D"/>
                </a:solidFill>
                <a:effectLst/>
                <a:latin typeface="Times New Roman" panose="02020603050405020304" pitchFamily="18" charset="0"/>
                <a:ea typeface="Aptos" panose="020B0004020202020204" pitchFamily="34" charset="0"/>
                <a:cs typeface="Times New Roman" panose="02020603050405020304" pitchFamily="18" charset="0"/>
              </a:rPr>
              <a:t>Lynsey</a:t>
            </a:r>
            <a:r>
              <a:rPr lang="pt-PT" sz="3600" kern="100" dirty="0">
                <a:solidFill>
                  <a:srgbClr val="0D0D0D"/>
                </a:solidFill>
                <a:effectLst/>
                <a:latin typeface="Times New Roman" panose="02020603050405020304" pitchFamily="18" charset="0"/>
                <a:ea typeface="Aptos" panose="020B0004020202020204" pitchFamily="34" charset="0"/>
                <a:cs typeface="Times New Roman" panose="02020603050405020304" pitchFamily="18" charset="0"/>
              </a:rPr>
              <a:t> </a:t>
            </a:r>
            <a:r>
              <a:rPr lang="pt-PT" sz="3600" kern="100" dirty="0" err="1">
                <a:solidFill>
                  <a:srgbClr val="0D0D0D"/>
                </a:solidFill>
                <a:effectLst/>
                <a:latin typeface="Times New Roman" panose="02020603050405020304" pitchFamily="18" charset="0"/>
                <a:ea typeface="Aptos" panose="020B0004020202020204" pitchFamily="34" charset="0"/>
                <a:cs typeface="Times New Roman" panose="02020603050405020304" pitchFamily="18" charset="0"/>
              </a:rPr>
              <a:t>Addario</a:t>
            </a:r>
            <a:endParaRPr lang="pt-PT" sz="3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t-PT" dirty="0"/>
          </a:p>
        </p:txBody>
      </p:sp>
    </p:spTree>
    <p:extLst>
      <p:ext uri="{BB962C8B-B14F-4D97-AF65-F5344CB8AC3E}">
        <p14:creationId xmlns:p14="http://schemas.microsoft.com/office/powerpoint/2010/main" val="17756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C533B9-5E1F-A4F1-3B83-474726D9946D}"/>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F858AB26-6865-C0DE-1128-48A1CBB34FCF}"/>
              </a:ext>
            </a:extLst>
          </p:cNvPr>
          <p:cNvPicPr>
            <a:picLocks noGrp="1" noChangeAspect="1"/>
          </p:cNvPicPr>
          <p:nvPr>
            <p:ph idx="1"/>
          </p:nvPr>
        </p:nvPicPr>
        <p:blipFill>
          <a:blip r:embed="rId2"/>
          <a:stretch>
            <a:fillRect/>
          </a:stretch>
        </p:blipFill>
        <p:spPr>
          <a:xfrm>
            <a:off x="2856947" y="365125"/>
            <a:ext cx="6478105" cy="4321174"/>
          </a:xfrm>
          <a:prstGeom prst="rect">
            <a:avLst/>
          </a:prstGeom>
        </p:spPr>
      </p:pic>
      <p:sp>
        <p:nvSpPr>
          <p:cNvPr id="6" name="CaixaDeTexto 5">
            <a:extLst>
              <a:ext uri="{FF2B5EF4-FFF2-40B4-BE49-F238E27FC236}">
                <a16:creationId xmlns:a16="http://schemas.microsoft.com/office/drawing/2014/main" id="{7654D3A8-6D6A-C576-0C21-7169419C82F2}"/>
              </a:ext>
            </a:extLst>
          </p:cNvPr>
          <p:cNvSpPr txBox="1"/>
          <p:nvPr/>
        </p:nvSpPr>
        <p:spPr>
          <a:xfrm>
            <a:off x="838199" y="4817480"/>
            <a:ext cx="10515600" cy="1675395"/>
          </a:xfrm>
          <a:prstGeom prst="rect">
            <a:avLst/>
          </a:prstGeom>
          <a:noFill/>
        </p:spPr>
        <p:txBody>
          <a:bodyPr wrap="square">
            <a:spAutoFit/>
          </a:bodyPr>
          <a:lstStyle/>
          <a:p>
            <a:pPr algn="just">
              <a:lnSpc>
                <a:spcPct val="150000"/>
              </a:lnSpc>
              <a:spcAft>
                <a:spcPts val="800"/>
              </a:spcAft>
            </a:pPr>
            <a:r>
              <a:rPr lang="pt-PT" sz="1400" b="1" kern="100" dirty="0">
                <a:effectLst/>
                <a:latin typeface="Times New Roman" panose="02020603050405020304" pitchFamily="18" charset="0"/>
                <a:ea typeface="Aptos" panose="020B0004020202020204" pitchFamily="34" charset="0"/>
                <a:cs typeface="Times New Roman" panose="02020603050405020304" pitchFamily="18" charset="0"/>
              </a:rPr>
              <a:t>Legenda:</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Navio da Marinha Italiano, resgata 109 migrantes africanos da Gâmbia, Mali, Senegal, Costa do Marfim, Guiné e Nigéria, de um barco borracha no mar entre a Itália e a Líbia, a 4 de outubro de 2014. Os migrantes alegaram ter partido de Trípoli na noite de 3 de outubro e passaram a noite a ser seguido para o norte. A marinha italiana tem vários navios da marinha a patrulhar águas internacionais e italianas, na tentativa de resgatar migrantes e transferi-los em segurança para a costa italiana. Desde o início de 2014, cerca de 120 mil refugiados desembarcaram em Itália, mais do dobro do total de todo o ano de 2013.</a:t>
            </a:r>
            <a:endParaRPr lang="pt-PT"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55338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2CD3D9-BF4C-31EE-C82B-E169FE598D86}"/>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18888E1F-18DB-0B30-8BDE-EB28F0BE7D28}"/>
              </a:ext>
            </a:extLst>
          </p:cNvPr>
          <p:cNvPicPr>
            <a:picLocks noGrp="1" noChangeAspect="1"/>
          </p:cNvPicPr>
          <p:nvPr>
            <p:ph idx="1"/>
          </p:nvPr>
        </p:nvPicPr>
        <p:blipFill>
          <a:blip r:embed="rId2"/>
          <a:stretch>
            <a:fillRect/>
          </a:stretch>
        </p:blipFill>
        <p:spPr>
          <a:xfrm>
            <a:off x="2889604" y="365125"/>
            <a:ext cx="6412791" cy="4270369"/>
          </a:xfrm>
          <a:prstGeom prst="rect">
            <a:avLst/>
          </a:prstGeom>
        </p:spPr>
      </p:pic>
      <p:sp>
        <p:nvSpPr>
          <p:cNvPr id="6" name="CaixaDeTexto 5">
            <a:extLst>
              <a:ext uri="{FF2B5EF4-FFF2-40B4-BE49-F238E27FC236}">
                <a16:creationId xmlns:a16="http://schemas.microsoft.com/office/drawing/2014/main" id="{41329B75-44C9-CD3F-32CB-96999E9159C2}"/>
              </a:ext>
            </a:extLst>
          </p:cNvPr>
          <p:cNvSpPr txBox="1"/>
          <p:nvPr/>
        </p:nvSpPr>
        <p:spPr>
          <a:xfrm>
            <a:off x="838201" y="4777257"/>
            <a:ext cx="10515599" cy="881203"/>
          </a:xfrm>
          <a:prstGeom prst="rect">
            <a:avLst/>
          </a:prstGeom>
          <a:noFill/>
        </p:spPr>
        <p:txBody>
          <a:bodyPr wrap="square">
            <a:spAutoFit/>
          </a:bodyPr>
          <a:lstStyle/>
          <a:p>
            <a:pPr algn="just">
              <a:lnSpc>
                <a:spcPct val="150000"/>
              </a:lnSpc>
              <a:spcAft>
                <a:spcPts val="800"/>
              </a:spcAft>
            </a:pPr>
            <a:r>
              <a:rPr lang="pt-PT" sz="1800" b="1" kern="100" dirty="0">
                <a:effectLst/>
                <a:latin typeface="Times New Roman" panose="02020603050405020304" pitchFamily="18" charset="0"/>
                <a:ea typeface="Aptos" panose="020B0004020202020204" pitchFamily="34" charset="0"/>
                <a:cs typeface="Times New Roman" panose="02020603050405020304" pitchFamily="18" charset="0"/>
              </a:rPr>
              <a:t>Legenda:</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Grupo de homens dorme no navio MV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Aquarius</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após serem resgatados por equipas de busca e resgate operadas conjuntamente por Médicos Sem Fronteiras e SOS Mediterrâneo, 21 de agosto de 2016.</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77863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6CBB3-68E4-680E-837D-C743D06CC4FC}"/>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797326E2-5703-C165-4BFB-414A38CB3C47}"/>
              </a:ext>
            </a:extLst>
          </p:cNvPr>
          <p:cNvPicPr>
            <a:picLocks noGrp="1" noChangeAspect="1"/>
          </p:cNvPicPr>
          <p:nvPr>
            <p:ph idx="1"/>
          </p:nvPr>
        </p:nvPicPr>
        <p:blipFill>
          <a:blip r:embed="rId2"/>
          <a:stretch>
            <a:fillRect/>
          </a:stretch>
        </p:blipFill>
        <p:spPr>
          <a:xfrm>
            <a:off x="2812320" y="365125"/>
            <a:ext cx="6567360" cy="4380710"/>
          </a:xfrm>
          <a:prstGeom prst="rect">
            <a:avLst/>
          </a:prstGeom>
        </p:spPr>
      </p:pic>
      <p:sp>
        <p:nvSpPr>
          <p:cNvPr id="6" name="CaixaDeTexto 5">
            <a:extLst>
              <a:ext uri="{FF2B5EF4-FFF2-40B4-BE49-F238E27FC236}">
                <a16:creationId xmlns:a16="http://schemas.microsoft.com/office/drawing/2014/main" id="{BDD0576F-5069-AB3D-1B7C-82D7E18EED62}"/>
              </a:ext>
            </a:extLst>
          </p:cNvPr>
          <p:cNvSpPr txBox="1"/>
          <p:nvPr/>
        </p:nvSpPr>
        <p:spPr>
          <a:xfrm>
            <a:off x="838200" y="4745835"/>
            <a:ext cx="10515600" cy="1943032"/>
          </a:xfrm>
          <a:prstGeom prst="rect">
            <a:avLst/>
          </a:prstGeom>
          <a:noFill/>
        </p:spPr>
        <p:txBody>
          <a:bodyPr wrap="square">
            <a:spAutoFit/>
          </a:bodyPr>
          <a:lstStyle/>
          <a:p>
            <a:pPr algn="just">
              <a:lnSpc>
                <a:spcPct val="150000"/>
              </a:lnSpc>
              <a:spcAft>
                <a:spcPts val="800"/>
              </a:spcAft>
            </a:pPr>
            <a:r>
              <a:rPr lang="pt-PT" sz="1600" b="1" kern="100" dirty="0">
                <a:effectLst/>
                <a:latin typeface="Times New Roman" panose="02020603050405020304" pitchFamily="18" charset="0"/>
                <a:ea typeface="Aptos" panose="020B0004020202020204" pitchFamily="34" charset="0"/>
                <a:cs typeface="Times New Roman" panose="02020603050405020304" pitchFamily="18" charset="0"/>
              </a:rPr>
              <a:t>Legenda: </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Uma família iraquiana da aldeia da Al </a:t>
            </a:r>
            <a:r>
              <a:rPr lang="pt-PT" sz="1600" kern="100" dirty="0" err="1">
                <a:effectLst/>
                <a:latin typeface="Times New Roman" panose="02020603050405020304" pitchFamily="18" charset="0"/>
                <a:ea typeface="Aptos" panose="020B0004020202020204" pitchFamily="34" charset="0"/>
                <a:cs typeface="Times New Roman" panose="02020603050405020304" pitchFamily="18" charset="0"/>
              </a:rPr>
              <a:t>Jazeera</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 em </a:t>
            </a:r>
            <a:r>
              <a:rPr lang="pt-PT" sz="1600" kern="100" dirty="0" err="1">
                <a:effectLst/>
                <a:latin typeface="Times New Roman" panose="02020603050405020304" pitchFamily="18" charset="0"/>
                <a:ea typeface="Aptos" panose="020B0004020202020204" pitchFamily="34" charset="0"/>
                <a:cs typeface="Times New Roman" panose="02020603050405020304" pitchFamily="18" charset="0"/>
              </a:rPr>
              <a:t>Sinjar</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 chega ao campo de </a:t>
            </a:r>
            <a:r>
              <a:rPr lang="pt-PT" sz="1600" kern="100" dirty="0" err="1">
                <a:effectLst/>
                <a:latin typeface="Times New Roman" panose="02020603050405020304" pitchFamily="18" charset="0"/>
                <a:ea typeface="Aptos" panose="020B0004020202020204" pitchFamily="34" charset="0"/>
                <a:cs typeface="Times New Roman" panose="02020603050405020304" pitchFamily="18" charset="0"/>
              </a:rPr>
              <a:t>Bajid</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1600" kern="100" dirty="0" err="1">
                <a:effectLst/>
                <a:latin typeface="Times New Roman" panose="02020603050405020304" pitchFamily="18" charset="0"/>
                <a:ea typeface="Aptos" panose="020B0004020202020204" pitchFamily="34" charset="0"/>
                <a:cs typeface="Times New Roman" panose="02020603050405020304" pitchFamily="18" charset="0"/>
              </a:rPr>
              <a:t>Kandal</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 depois de passar quatro dias no campo de </a:t>
            </a:r>
            <a:r>
              <a:rPr lang="pt-PT" sz="1600" kern="100" dirty="0" err="1">
                <a:effectLst/>
                <a:latin typeface="Times New Roman" panose="02020603050405020304" pitchFamily="18" charset="0"/>
                <a:ea typeface="Aptos" panose="020B0004020202020204" pitchFamily="34" charset="0"/>
                <a:cs typeface="Times New Roman" panose="02020603050405020304" pitchFamily="18" charset="0"/>
              </a:rPr>
              <a:t>Nowruz</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 na Síria antes de cruzar de volta para o norte do Iraque em 17 de agosto de 2014. Desde que os combatentes do Estado Islâmico começaram a avançar através do Iraque e assassinando e aterrorizando milhares de civis, centenas de milhares de pessoas foram deslocadas das suas casas em todo o país. As Nações Unidas estão a iniciar a sua maior distribuição de </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ajuda humanitária numa década.</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96490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A3EC5-10D8-74FC-00BC-E66E99574298}"/>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741C0B03-5D6C-FE32-967C-A43E0159ADB1}"/>
              </a:ext>
            </a:extLst>
          </p:cNvPr>
          <p:cNvPicPr>
            <a:picLocks noGrp="1" noChangeAspect="1"/>
          </p:cNvPicPr>
          <p:nvPr>
            <p:ph idx="1"/>
          </p:nvPr>
        </p:nvPicPr>
        <p:blipFill>
          <a:blip r:embed="rId2"/>
          <a:stretch>
            <a:fillRect/>
          </a:stretch>
        </p:blipFill>
        <p:spPr>
          <a:xfrm>
            <a:off x="2669169" y="365125"/>
            <a:ext cx="6853662" cy="4571686"/>
          </a:xfrm>
          <a:prstGeom prst="rect">
            <a:avLst/>
          </a:prstGeom>
        </p:spPr>
      </p:pic>
      <p:sp>
        <p:nvSpPr>
          <p:cNvPr id="6" name="CaixaDeTexto 5">
            <a:extLst>
              <a:ext uri="{FF2B5EF4-FFF2-40B4-BE49-F238E27FC236}">
                <a16:creationId xmlns:a16="http://schemas.microsoft.com/office/drawing/2014/main" id="{8F3618B8-CA47-CD2E-C9E2-B2639D50C906}"/>
              </a:ext>
            </a:extLst>
          </p:cNvPr>
          <p:cNvSpPr txBox="1"/>
          <p:nvPr/>
        </p:nvSpPr>
        <p:spPr>
          <a:xfrm>
            <a:off x="838200" y="4448375"/>
            <a:ext cx="10515600" cy="1399294"/>
          </a:xfrm>
          <a:prstGeom prst="rect">
            <a:avLst/>
          </a:prstGeom>
          <a:noFill/>
        </p:spPr>
        <p:txBody>
          <a:bodyPr wrap="square">
            <a:spAutoFit/>
          </a:bodyPr>
          <a:lstStyle/>
          <a:p>
            <a:pPr algn="just">
              <a:lnSpc>
                <a:spcPct val="150000"/>
              </a:lnSpc>
              <a:spcAft>
                <a:spcPts val="800"/>
              </a:spcAft>
            </a:pP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pt-PT" sz="1800" b="1" kern="100" dirty="0">
                <a:effectLst/>
                <a:latin typeface="Times New Roman" panose="02020603050405020304" pitchFamily="18" charset="0"/>
                <a:ea typeface="Aptos" panose="020B0004020202020204" pitchFamily="34" charset="0"/>
                <a:cs typeface="Times New Roman" panose="02020603050405020304" pitchFamily="18" charset="0"/>
              </a:rPr>
              <a:t>Legenda: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Taimaa</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24 anos, com a filha de uma semana, </a:t>
            </a:r>
            <a:r>
              <a:rPr lang="pt-PT" sz="1800" kern="100" dirty="0" err="1">
                <a:effectLst/>
                <a:latin typeface="Times New Roman" panose="02020603050405020304" pitchFamily="18" charset="0"/>
                <a:ea typeface="Aptos" panose="020B0004020202020204" pitchFamily="34" charset="0"/>
                <a:cs typeface="Times New Roman" panose="02020603050405020304" pitchFamily="18" charset="0"/>
              </a:rPr>
              <a:t>Heln</a:t>
            </a:r>
            <a:r>
              <a:rPr lang="pt-PT" sz="1800" kern="100" dirty="0">
                <a:effectLst/>
                <a:latin typeface="Times New Roman" panose="02020603050405020304" pitchFamily="18" charset="0"/>
                <a:ea typeface="Aptos" panose="020B0004020202020204" pitchFamily="34" charset="0"/>
                <a:cs typeface="Times New Roman" panose="02020603050405020304" pitchFamily="18" charset="0"/>
              </a:rPr>
              <a:t>, num campo de refugiados em Salonica, Grécia, setembro de 2016.</a:t>
            </a:r>
            <a:endParaRPr lang="pt-P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09244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AEF10F-DB26-DFDF-0409-B77E7FB07856}"/>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D4C3FB9A-EEB7-C2B7-8B7F-D11AE65E2225}"/>
              </a:ext>
            </a:extLst>
          </p:cNvPr>
          <p:cNvPicPr>
            <a:picLocks noGrp="1" noChangeAspect="1"/>
          </p:cNvPicPr>
          <p:nvPr>
            <p:ph idx="1"/>
          </p:nvPr>
        </p:nvPicPr>
        <p:blipFill>
          <a:blip r:embed="rId2"/>
          <a:stretch>
            <a:fillRect/>
          </a:stretch>
        </p:blipFill>
        <p:spPr>
          <a:xfrm>
            <a:off x="2661281" y="365125"/>
            <a:ext cx="6869438" cy="4566703"/>
          </a:xfrm>
          <a:prstGeom prst="rect">
            <a:avLst/>
          </a:prstGeom>
        </p:spPr>
      </p:pic>
      <p:sp>
        <p:nvSpPr>
          <p:cNvPr id="6" name="CaixaDeTexto 5">
            <a:extLst>
              <a:ext uri="{FF2B5EF4-FFF2-40B4-BE49-F238E27FC236}">
                <a16:creationId xmlns:a16="http://schemas.microsoft.com/office/drawing/2014/main" id="{2D3C6ED7-EAA4-EB1C-971F-D81B4E42A98B}"/>
              </a:ext>
            </a:extLst>
          </p:cNvPr>
          <p:cNvSpPr txBox="1"/>
          <p:nvPr/>
        </p:nvSpPr>
        <p:spPr>
          <a:xfrm>
            <a:off x="838200" y="4931828"/>
            <a:ext cx="10515600" cy="1675395"/>
          </a:xfrm>
          <a:prstGeom prst="rect">
            <a:avLst/>
          </a:prstGeom>
          <a:noFill/>
        </p:spPr>
        <p:txBody>
          <a:bodyPr wrap="square">
            <a:spAutoFit/>
          </a:bodyPr>
          <a:lstStyle/>
          <a:p>
            <a:pPr algn="just">
              <a:lnSpc>
                <a:spcPct val="150000"/>
              </a:lnSpc>
              <a:spcAft>
                <a:spcPts val="800"/>
              </a:spcAft>
            </a:pPr>
            <a:r>
              <a:rPr lang="pt-PT" sz="1400" b="1" kern="100" dirty="0">
                <a:effectLst/>
                <a:latin typeface="Times New Roman" panose="02020603050405020304" pitchFamily="18" charset="0"/>
                <a:ea typeface="Aptos" panose="020B0004020202020204" pitchFamily="34" charset="0"/>
                <a:cs typeface="Times New Roman" panose="02020603050405020304" pitchFamily="18" charset="0"/>
              </a:rPr>
              <a:t>Legenda:</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Esqueletos e ossos cobrem o chão no local de uma vala comum, onde os cadáveres de cerca de cinquenta homens foram despejados após serem sufocados dentro de um contentor, pelas mãos do governo do Sudão do Sul em </a:t>
            </a:r>
            <a:r>
              <a:rPr lang="pt-PT" sz="1400" kern="100" dirty="0" err="1">
                <a:effectLst/>
                <a:latin typeface="Times New Roman" panose="02020603050405020304" pitchFamily="18" charset="0"/>
                <a:ea typeface="Aptos" panose="020B0004020202020204" pitchFamily="34" charset="0"/>
                <a:cs typeface="Times New Roman" panose="02020603050405020304" pitchFamily="18" charset="0"/>
              </a:rPr>
              <a:t>Leer</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18 de março 2016. Quando os combates se alastraram em </a:t>
            </a:r>
            <a:r>
              <a:rPr lang="pt-PT" sz="1400" kern="100" dirty="0" err="1">
                <a:effectLst/>
                <a:latin typeface="Times New Roman" panose="02020603050405020304" pitchFamily="18" charset="0"/>
                <a:ea typeface="Aptos" panose="020B0004020202020204" pitchFamily="34" charset="0"/>
                <a:cs typeface="Times New Roman" panose="02020603050405020304" pitchFamily="18" charset="0"/>
              </a:rPr>
              <a:t>Leer</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em 2014 e 2015, a maior parte da população fugiu, deixando os civis impossibilitados de colher as colheitas e muitos com dificuldades em encontrar alimentos. A cidade de </a:t>
            </a:r>
            <a:r>
              <a:rPr lang="pt-PT" sz="1400" kern="100" dirty="0" err="1">
                <a:effectLst/>
                <a:latin typeface="Times New Roman" panose="02020603050405020304" pitchFamily="18" charset="0"/>
                <a:ea typeface="Aptos" panose="020B0004020202020204" pitchFamily="34" charset="0"/>
                <a:cs typeface="Times New Roman" panose="02020603050405020304" pitchFamily="18" charset="0"/>
              </a:rPr>
              <a:t>Leer</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outrora foi uma cidade movimentada e sede do líder da oposição </a:t>
            </a:r>
            <a:r>
              <a:rPr lang="pt-PT" sz="1400" kern="100" dirty="0" err="1">
                <a:effectLst/>
                <a:latin typeface="Times New Roman" panose="02020603050405020304" pitchFamily="18" charset="0"/>
                <a:ea typeface="Aptos" panose="020B0004020202020204" pitchFamily="34" charset="0"/>
                <a:cs typeface="Times New Roman" panose="02020603050405020304" pitchFamily="18" charset="0"/>
              </a:rPr>
              <a:t>Riek</a:t>
            </a:r>
            <a:r>
              <a:rPr lang="pt-PT" sz="1400" kern="100" dirty="0">
                <a:effectLst/>
                <a:latin typeface="Times New Roman" panose="02020603050405020304" pitchFamily="18" charset="0"/>
                <a:ea typeface="Aptos" panose="020B0004020202020204" pitchFamily="34" charset="0"/>
                <a:cs typeface="Times New Roman" panose="02020603050405020304" pitchFamily="18" charset="0"/>
              </a:rPr>
              <a:t> Marchar, agora é uma cidade-fantasma reduzida a escombros e carcaças de edifícios.</a:t>
            </a:r>
            <a:endParaRPr lang="pt-PT"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71587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F1C4EE-3653-AB0F-0BC5-1DB6724B5FE0}"/>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B49CA4A9-FC29-7067-EE7E-25CF737ADE11}"/>
              </a:ext>
            </a:extLst>
          </p:cNvPr>
          <p:cNvPicPr>
            <a:picLocks noGrp="1" noChangeAspect="1"/>
          </p:cNvPicPr>
          <p:nvPr>
            <p:ph idx="1"/>
          </p:nvPr>
        </p:nvPicPr>
        <p:blipFill>
          <a:blip r:embed="rId2"/>
          <a:stretch>
            <a:fillRect/>
          </a:stretch>
        </p:blipFill>
        <p:spPr>
          <a:xfrm>
            <a:off x="2677333" y="365125"/>
            <a:ext cx="6837333" cy="4545360"/>
          </a:xfrm>
          <a:prstGeom prst="rect">
            <a:avLst/>
          </a:prstGeom>
        </p:spPr>
      </p:pic>
      <p:sp>
        <p:nvSpPr>
          <p:cNvPr id="6" name="CaixaDeTexto 5">
            <a:extLst>
              <a:ext uri="{FF2B5EF4-FFF2-40B4-BE49-F238E27FC236}">
                <a16:creationId xmlns:a16="http://schemas.microsoft.com/office/drawing/2014/main" id="{89F529D0-C38C-6B83-6B82-3D1A3DB69961}"/>
              </a:ext>
            </a:extLst>
          </p:cNvPr>
          <p:cNvSpPr txBox="1"/>
          <p:nvPr/>
        </p:nvSpPr>
        <p:spPr>
          <a:xfrm>
            <a:off x="838199" y="4910485"/>
            <a:ext cx="10515599" cy="1162882"/>
          </a:xfrm>
          <a:prstGeom prst="rect">
            <a:avLst/>
          </a:prstGeom>
          <a:noFill/>
        </p:spPr>
        <p:txBody>
          <a:bodyPr wrap="square">
            <a:spAutoFit/>
          </a:bodyPr>
          <a:lstStyle/>
          <a:p>
            <a:pPr algn="just">
              <a:lnSpc>
                <a:spcPct val="150000"/>
              </a:lnSpc>
              <a:spcAft>
                <a:spcPts val="800"/>
              </a:spcAft>
            </a:pPr>
            <a:r>
              <a:rPr lang="pt-PT" sz="1600" b="1" kern="100" dirty="0">
                <a:effectLst/>
                <a:latin typeface="Times New Roman" panose="02020603050405020304" pitchFamily="18" charset="0"/>
                <a:ea typeface="Aptos" panose="020B0004020202020204" pitchFamily="34" charset="0"/>
                <a:cs typeface="Times New Roman" panose="02020603050405020304" pitchFamily="18" charset="0"/>
              </a:rPr>
              <a:t>Legenda</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pt-PT" sz="16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Refugiados sírios lutam por roupas e outros itens distribuídos pelo povo curdo no campo de </a:t>
            </a:r>
            <a:r>
              <a:rPr lang="pt-PT" sz="1600" kern="100" dirty="0" err="1">
                <a:effectLst/>
                <a:latin typeface="Times New Roman" panose="02020603050405020304" pitchFamily="18" charset="0"/>
                <a:ea typeface="Aptos" panose="020B0004020202020204" pitchFamily="34" charset="0"/>
                <a:cs typeface="Times New Roman" panose="02020603050405020304" pitchFamily="18" charset="0"/>
              </a:rPr>
              <a:t>Kawrkos</a:t>
            </a:r>
            <a:r>
              <a:rPr lang="pt-PT" sz="1600" kern="100" dirty="0">
                <a:effectLst/>
                <a:latin typeface="Times New Roman" panose="02020603050405020304" pitchFamily="18" charset="0"/>
                <a:ea typeface="Aptos" panose="020B0004020202020204" pitchFamily="34" charset="0"/>
                <a:cs typeface="Times New Roman" panose="02020603050405020304" pitchFamily="18" charset="0"/>
              </a:rPr>
              <a:t>, nos arredores de Erbil, no norte do Iraque, a 20 de agosto de 2013. Mais de 30 mil novos refugiados sírios cruzaram para o norte do Iraque nos últimos cinco dias, quando o Iraque abriu a fronteira para civis curdos, que fogem da guerra civil na Síria.</a:t>
            </a:r>
            <a:endParaRPr lang="pt-PT"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94601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AF1B2-BE6B-3406-5115-A2E429B3CCA5}"/>
              </a:ext>
            </a:extLst>
          </p:cNvPr>
          <p:cNvSpPr>
            <a:spLocks noGrp="1"/>
          </p:cNvSpPr>
          <p:nvPr>
            <p:ph type="title"/>
          </p:nvPr>
        </p:nvSpPr>
        <p:spPr>
          <a:xfrm>
            <a:off x="838200" y="626383"/>
            <a:ext cx="10515600" cy="1325563"/>
          </a:xfrm>
        </p:spPr>
        <p:txBody>
          <a:bodyPr/>
          <a:lstStyle/>
          <a:p>
            <a:r>
              <a:rPr lang="pt-PT" dirty="0"/>
              <a:t>Conclusão</a:t>
            </a:r>
          </a:p>
        </p:txBody>
      </p:sp>
      <p:sp>
        <p:nvSpPr>
          <p:cNvPr id="3" name="Marcador de Posição de Conteúdo 2">
            <a:extLst>
              <a:ext uri="{FF2B5EF4-FFF2-40B4-BE49-F238E27FC236}">
                <a16:creationId xmlns:a16="http://schemas.microsoft.com/office/drawing/2014/main" id="{CF1E0DDA-5BEE-7BD0-4351-33A24983CB73}"/>
              </a:ext>
            </a:extLst>
          </p:cNvPr>
          <p:cNvSpPr>
            <a:spLocks noGrp="1"/>
          </p:cNvSpPr>
          <p:nvPr>
            <p:ph idx="1"/>
          </p:nvPr>
        </p:nvSpPr>
        <p:spPr>
          <a:xfrm>
            <a:off x="838200" y="2348140"/>
            <a:ext cx="10515600" cy="2925989"/>
          </a:xfrm>
        </p:spPr>
        <p:txBody>
          <a:bodyPr/>
          <a:lstStyle/>
          <a:p>
            <a:pPr marL="0" indent="0" algn="ctr">
              <a:buNone/>
            </a:pPr>
            <a:r>
              <a:rPr lang="pt-PT" sz="3600" kern="100" dirty="0">
                <a:effectLst/>
                <a:latin typeface="Times New Roman" panose="02020603050405020304" pitchFamily="18" charset="0"/>
                <a:ea typeface="Aptos" panose="020B0004020202020204" pitchFamily="34" charset="0"/>
                <a:cs typeface="Times New Roman" panose="02020603050405020304" pitchFamily="18" charset="0"/>
              </a:rPr>
              <a:t>“A coragem não está apenas em enfrentar o perigo, mas em enfrentar a indiferença. É preciso coragem para olhar de perto para o sofrimento do mundo e se recusar a desviar o olhar”</a:t>
            </a:r>
          </a:p>
          <a:p>
            <a:pPr marL="0" indent="0" algn="ctr">
              <a:buNone/>
            </a:pPr>
            <a:r>
              <a:rPr lang="pt-PT" sz="36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pt-PT" sz="3600" kern="100" dirty="0" err="1">
                <a:effectLst/>
                <a:latin typeface="Times New Roman" panose="02020603050405020304" pitchFamily="18" charset="0"/>
                <a:ea typeface="Aptos" panose="020B0004020202020204" pitchFamily="34" charset="0"/>
                <a:cs typeface="Times New Roman" panose="02020603050405020304" pitchFamily="18" charset="0"/>
              </a:rPr>
              <a:t>Lynsey</a:t>
            </a:r>
            <a:r>
              <a:rPr lang="pt-PT" sz="3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3600" kern="100" dirty="0" err="1">
                <a:effectLst/>
                <a:latin typeface="Times New Roman" panose="02020603050405020304" pitchFamily="18" charset="0"/>
                <a:ea typeface="Aptos" panose="020B0004020202020204" pitchFamily="34" charset="0"/>
                <a:cs typeface="Times New Roman" panose="02020603050405020304" pitchFamily="18" charset="0"/>
              </a:rPr>
              <a:t>Addario</a:t>
            </a:r>
            <a:r>
              <a:rPr lang="pt-PT" sz="36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pt-PT" sz="3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t-PT" dirty="0"/>
          </a:p>
        </p:txBody>
      </p:sp>
    </p:spTree>
    <p:extLst>
      <p:ext uri="{BB962C8B-B14F-4D97-AF65-F5344CB8AC3E}">
        <p14:creationId xmlns:p14="http://schemas.microsoft.com/office/powerpoint/2010/main" val="1428400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FA2793-A9A7-AC07-175E-1B37C7372779}"/>
              </a:ext>
            </a:extLst>
          </p:cNvPr>
          <p:cNvSpPr>
            <a:spLocks noGrp="1"/>
          </p:cNvSpPr>
          <p:nvPr>
            <p:ph type="title"/>
          </p:nvPr>
        </p:nvSpPr>
        <p:spPr/>
        <p:txBody>
          <a:bodyPr/>
          <a:lstStyle/>
          <a:p>
            <a:r>
              <a:rPr lang="pt-PT" dirty="0" err="1"/>
              <a:t>Webgrafia</a:t>
            </a:r>
            <a:endParaRPr lang="pt-PT" dirty="0"/>
          </a:p>
        </p:txBody>
      </p:sp>
      <p:sp>
        <p:nvSpPr>
          <p:cNvPr id="3" name="Marcador de Posição de Conteúdo 2">
            <a:extLst>
              <a:ext uri="{FF2B5EF4-FFF2-40B4-BE49-F238E27FC236}">
                <a16:creationId xmlns:a16="http://schemas.microsoft.com/office/drawing/2014/main" id="{696B9ECA-11DE-E1E0-D744-D3062EF7B8BB}"/>
              </a:ext>
            </a:extLst>
          </p:cNvPr>
          <p:cNvSpPr>
            <a:spLocks noGrp="1"/>
          </p:cNvSpPr>
          <p:nvPr>
            <p:ph idx="1"/>
          </p:nvPr>
        </p:nvSpPr>
        <p:spPr>
          <a:xfrm>
            <a:off x="838200" y="1825625"/>
            <a:ext cx="10515600" cy="4199618"/>
          </a:xfrm>
        </p:spPr>
        <p:txBody>
          <a:bodyPr>
            <a:normAutofit fontScale="85000" lnSpcReduction="20000"/>
          </a:bodyPr>
          <a:lstStyle/>
          <a:p>
            <a:pPr algn="just">
              <a:lnSpc>
                <a:spcPct val="150000"/>
              </a:lnSpc>
              <a:spcAft>
                <a:spcPts val="800"/>
              </a:spcAft>
            </a:pPr>
            <a:r>
              <a:rPr lang="pt-PT" sz="18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2"/>
              </a:rPr>
              <a:t>https://www.lynseyaddario.com</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Biografia de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Lynsey</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Addario</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(consultado a 15 de março de 2024)</a:t>
            </a:r>
          </a:p>
          <a:p>
            <a:pPr algn="just">
              <a:lnSpc>
                <a:spcPct val="150000"/>
              </a:lnSpc>
              <a:spcAft>
                <a:spcPts val="800"/>
              </a:spcAft>
            </a:pPr>
            <a:r>
              <a:rPr lang="pt-PT" sz="18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2"/>
              </a:rPr>
              <a:t>https://www.lynseyaddario.com</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Portefólios de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Lynsey</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Addario</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(consultado a 15 de março de 2024)</a:t>
            </a:r>
          </a:p>
          <a:p>
            <a:pPr algn="just">
              <a:lnSpc>
                <a:spcPct val="150000"/>
              </a:lnSpc>
              <a:spcAft>
                <a:spcPts val="800"/>
              </a:spcAft>
            </a:pPr>
            <a:r>
              <a:rPr lang="pt-PT" sz="18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https://www.lynseyaddario.com/afghanistan</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;Portefólio do Afeganistão de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Lynsey</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Addario</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(consultado a 15 e 16 de março de 2024)</a:t>
            </a:r>
          </a:p>
          <a:p>
            <a:pPr algn="just">
              <a:lnSpc>
                <a:spcPct val="150000"/>
              </a:lnSpc>
              <a:spcAft>
                <a:spcPts val="800"/>
              </a:spcAft>
            </a:pPr>
            <a:r>
              <a:rPr lang="pt-PT" sz="18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4"/>
              </a:rPr>
              <a:t>https://www.lynseyaddario.com/covid-in-the-uk </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;Portefólio sobre COVID-19 no Reino Unido (consultado a 16 de março de 2024)</a:t>
            </a:r>
          </a:p>
          <a:p>
            <a:pPr algn="just">
              <a:lnSpc>
                <a:spcPct val="150000"/>
              </a:lnSpc>
              <a:spcAft>
                <a:spcPts val="800"/>
              </a:spcAft>
            </a:pPr>
            <a:r>
              <a:rPr lang="pt-PT" sz="18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5"/>
              </a:rPr>
              <a:t>https://www.lynseyaddario.com/the-displaced</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Portefólio sobre os Deslocados (consultado a 16 e 17 de março de 2024)</a:t>
            </a:r>
          </a:p>
          <a:p>
            <a:pPr algn="just">
              <a:lnSpc>
                <a:spcPct val="150000"/>
              </a:lnSpc>
              <a:spcAft>
                <a:spcPts val="800"/>
              </a:spcAft>
            </a:pPr>
            <a:r>
              <a:rPr lang="pt-PT" sz="1800" u="sng" kern="100" dirty="0" err="1">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6"/>
              </a:rPr>
              <a:t>Life</a:t>
            </a:r>
            <a:r>
              <a:rPr lang="pt-PT" sz="18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6"/>
              </a:rPr>
              <a:t> </a:t>
            </a:r>
            <a:r>
              <a:rPr lang="pt-PT" sz="1800" u="sng" kern="100" dirty="0" err="1">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6"/>
              </a:rPr>
              <a:t>through</a:t>
            </a:r>
            <a:r>
              <a:rPr lang="pt-PT" sz="18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6"/>
              </a:rPr>
              <a:t> </a:t>
            </a:r>
            <a:r>
              <a:rPr lang="pt-PT" sz="1800" u="sng" kern="100" dirty="0" err="1">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6"/>
              </a:rPr>
              <a:t>the</a:t>
            </a:r>
            <a:r>
              <a:rPr lang="pt-PT" sz="18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6"/>
              </a:rPr>
              <a:t> </a:t>
            </a:r>
            <a:r>
              <a:rPr lang="pt-PT" sz="1800" u="sng" kern="100" dirty="0" err="1">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6"/>
              </a:rPr>
              <a:t>lens</a:t>
            </a:r>
            <a:r>
              <a:rPr lang="pt-PT" sz="18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6"/>
              </a:rPr>
              <a:t>: </a:t>
            </a:r>
            <a:r>
              <a:rPr lang="pt-PT" sz="1800" u="sng" kern="100" dirty="0" err="1">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6"/>
              </a:rPr>
              <a:t>Lynsey</a:t>
            </a:r>
            <a:r>
              <a:rPr lang="pt-PT" sz="18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6"/>
              </a:rPr>
              <a:t> </a:t>
            </a:r>
            <a:r>
              <a:rPr lang="pt-PT" sz="1800" u="sng" kern="100" dirty="0" err="1">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6"/>
              </a:rPr>
              <a:t>Addario</a:t>
            </a:r>
            <a:r>
              <a:rPr lang="pt-PT" sz="18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6"/>
              </a:rPr>
              <a:t> (nationalgeographic.com)</a:t>
            </a:r>
            <a:r>
              <a:rPr lang="pt-PT" sz="1800" u="sng" kern="100" dirty="0">
                <a:solidFill>
                  <a:srgbClr val="0000FF"/>
                </a:solidFill>
                <a:latin typeface="Aptos" panose="020B0004020202020204" pitchFamily="34" charset="0"/>
                <a:ea typeface="Aptos" panose="020B0004020202020204" pitchFamily="34" charset="0"/>
                <a:cs typeface="Times New Roman" panose="02020603050405020304" pitchFamily="18" charset="0"/>
              </a:rPr>
              <a:t>; </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Entrevista a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Lynsey</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a:t>
            </a:r>
            <a:r>
              <a:rPr lang="pt-PT" sz="1800" kern="100" dirty="0" err="1">
                <a:effectLst/>
                <a:latin typeface="Aptos" panose="020B0004020202020204" pitchFamily="34" charset="0"/>
                <a:ea typeface="Aptos" panose="020B0004020202020204" pitchFamily="34" charset="0"/>
                <a:cs typeface="Times New Roman" panose="02020603050405020304" pitchFamily="18" charset="0"/>
              </a:rPr>
              <a:t>Addario</a:t>
            </a:r>
            <a:r>
              <a:rPr lang="pt-PT" sz="1800" kern="100" dirty="0">
                <a:effectLst/>
                <a:latin typeface="Aptos" panose="020B0004020202020204" pitchFamily="34" charset="0"/>
                <a:ea typeface="Aptos" panose="020B0004020202020204" pitchFamily="34" charset="0"/>
                <a:cs typeface="Times New Roman" panose="02020603050405020304" pitchFamily="18" charset="0"/>
              </a:rPr>
              <a:t> (consultado a 15 de março de 2024)  </a:t>
            </a:r>
          </a:p>
          <a:p>
            <a:endParaRPr lang="pt-PT" dirty="0"/>
          </a:p>
        </p:txBody>
      </p:sp>
    </p:spTree>
    <p:extLst>
      <p:ext uri="{BB962C8B-B14F-4D97-AF65-F5344CB8AC3E}">
        <p14:creationId xmlns:p14="http://schemas.microsoft.com/office/powerpoint/2010/main" val="268962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3D5D7D-706B-2004-E9B9-169E7D5CEB6B}"/>
              </a:ext>
            </a:extLst>
          </p:cNvPr>
          <p:cNvSpPr>
            <a:spLocks noGrp="1"/>
          </p:cNvSpPr>
          <p:nvPr>
            <p:ph type="title"/>
          </p:nvPr>
        </p:nvSpPr>
        <p:spPr>
          <a:xfrm>
            <a:off x="762000" y="761998"/>
            <a:ext cx="5334000" cy="1708246"/>
          </a:xfrm>
        </p:spPr>
        <p:txBody>
          <a:bodyPr anchor="ctr">
            <a:normAutofit/>
          </a:bodyPr>
          <a:lstStyle/>
          <a:p>
            <a:r>
              <a:rPr lang="pt-PT" sz="4000"/>
              <a:t>Bibliografia</a:t>
            </a:r>
          </a:p>
        </p:txBody>
      </p:sp>
      <p:sp>
        <p:nvSpPr>
          <p:cNvPr id="3" name="Marcador de Posição de Conteúdo 2">
            <a:extLst>
              <a:ext uri="{FF2B5EF4-FFF2-40B4-BE49-F238E27FC236}">
                <a16:creationId xmlns:a16="http://schemas.microsoft.com/office/drawing/2014/main" id="{7D63CFBF-FDDC-5A26-B501-51AA6F6BD469}"/>
              </a:ext>
            </a:extLst>
          </p:cNvPr>
          <p:cNvSpPr>
            <a:spLocks noGrp="1"/>
          </p:cNvSpPr>
          <p:nvPr>
            <p:ph idx="1"/>
          </p:nvPr>
        </p:nvSpPr>
        <p:spPr>
          <a:xfrm>
            <a:off x="761994" y="2470245"/>
            <a:ext cx="5334006" cy="3769835"/>
          </a:xfrm>
        </p:spPr>
        <p:txBody>
          <a:bodyPr anchor="ctr">
            <a:normAutofit/>
          </a:bodyPr>
          <a:lstStyle/>
          <a:p>
            <a:pPr marL="342900" lvl="0" indent="-342900">
              <a:buFont typeface="Symbol" panose="05050102010706020507" pitchFamily="18" charset="2"/>
              <a:buChar char=""/>
            </a:pPr>
            <a:r>
              <a:rPr lang="pt-PT" sz="2000" kern="100">
                <a:effectLst/>
                <a:latin typeface="Times New Roman" panose="02020603050405020304" pitchFamily="18" charset="0"/>
                <a:ea typeface="Aptos" panose="020B0004020202020204" pitchFamily="34" charset="0"/>
                <a:cs typeface="Times New Roman" panose="02020603050405020304" pitchFamily="18" charset="0"/>
              </a:rPr>
              <a:t>Nome: Lynsey Addario</a:t>
            </a:r>
            <a:endParaRPr lang="pt-PT" sz="20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pt-PT" sz="2000" kern="100">
                <a:effectLst/>
                <a:latin typeface="Times New Roman" panose="02020603050405020304" pitchFamily="18" charset="0"/>
                <a:ea typeface="Aptos" panose="020B0004020202020204" pitchFamily="34" charset="0"/>
                <a:cs typeface="Times New Roman" panose="02020603050405020304" pitchFamily="18" charset="0"/>
              </a:rPr>
              <a:t>Data de Nascimento: 13 de novembro de 1973</a:t>
            </a:r>
            <a:endParaRPr lang="pt-PT" sz="20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pt-PT" sz="2000" kern="100">
                <a:effectLst/>
                <a:latin typeface="Times New Roman" panose="02020603050405020304" pitchFamily="18" charset="0"/>
                <a:ea typeface="Aptos" panose="020B0004020202020204" pitchFamily="34" charset="0"/>
                <a:cs typeface="Times New Roman" panose="02020603050405020304" pitchFamily="18" charset="0"/>
              </a:rPr>
              <a:t>Nacionalidade: Americana</a:t>
            </a:r>
            <a:endParaRPr lang="pt-PT" sz="20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pt-PT" sz="2000" kern="100">
                <a:effectLst/>
                <a:latin typeface="Times New Roman" panose="02020603050405020304" pitchFamily="18" charset="0"/>
                <a:ea typeface="Aptos" panose="020B0004020202020204" pitchFamily="34" charset="0"/>
                <a:cs typeface="Times New Roman" panose="02020603050405020304" pitchFamily="18" charset="0"/>
              </a:rPr>
              <a:t>Profissão: Fotojornalista</a:t>
            </a:r>
            <a:endParaRPr lang="pt-PT" sz="2000" kern="100">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pt-PT" sz="2000" kern="100">
                <a:effectLst/>
                <a:latin typeface="Aptos" panose="020B0004020202020204" pitchFamily="34" charset="0"/>
                <a:ea typeface="Aptos" panose="020B0004020202020204" pitchFamily="34" charset="0"/>
                <a:cs typeface="Times New Roman" panose="02020603050405020304" pitchFamily="18" charset="0"/>
              </a:rPr>
              <a:t>Facto </a:t>
            </a:r>
            <a:r>
              <a:rPr lang="pt-PT" sz="2000" kern="100">
                <a:latin typeface="Aptos" panose="020B0004020202020204" pitchFamily="34" charset="0"/>
                <a:ea typeface="Aptos" panose="020B0004020202020204" pitchFamily="34" charset="0"/>
                <a:cs typeface="Times New Roman" panose="02020603050405020304" pitchFamily="18" charset="0"/>
              </a:rPr>
              <a:t>curioso:</a:t>
            </a:r>
            <a:r>
              <a:rPr lang="pt-PT" sz="2000" kern="100">
                <a:effectLst/>
                <a:latin typeface="Times New Roman" panose="02020603050405020304" pitchFamily="18" charset="0"/>
                <a:ea typeface="Aptos" panose="020B0004020202020204" pitchFamily="34" charset="0"/>
                <a:cs typeface="Times New Roman" panose="02020603050405020304" pitchFamily="18" charset="0"/>
              </a:rPr>
              <a:t>Foi raptada 2 vezes, uma vez no Iraq e outra vez na Líbia</a:t>
            </a:r>
            <a:endParaRPr lang="pt-PT" sz="2000" kern="100">
              <a:effectLst/>
              <a:latin typeface="Aptos" panose="020B0004020202020204" pitchFamily="34" charset="0"/>
              <a:ea typeface="Aptos" panose="020B0004020202020204" pitchFamily="34" charset="0"/>
              <a:cs typeface="Times New Roman" panose="02020603050405020304" pitchFamily="18" charset="0"/>
            </a:endParaRPr>
          </a:p>
          <a:p>
            <a:pPr marL="0" indent="0">
              <a:spcAft>
                <a:spcPts val="800"/>
              </a:spcAft>
              <a:buNone/>
            </a:pPr>
            <a:r>
              <a:rPr lang="pt-PT" sz="2000" kern="100">
                <a:effectLst/>
                <a:latin typeface="Times New Roman" panose="02020603050405020304" pitchFamily="18" charset="0"/>
                <a:ea typeface="Aptos" panose="020B0004020202020204" pitchFamily="34" charset="0"/>
                <a:cs typeface="Times New Roman" panose="02020603050405020304" pitchFamily="18" charset="0"/>
              </a:rPr>
              <a:t> </a:t>
            </a:r>
            <a:endParaRPr lang="pt-PT" sz="2000" kern="100">
              <a:effectLst/>
              <a:latin typeface="Aptos" panose="020B0004020202020204" pitchFamily="34" charset="0"/>
              <a:ea typeface="Aptos" panose="020B0004020202020204" pitchFamily="34" charset="0"/>
              <a:cs typeface="Times New Roman" panose="02020603050405020304" pitchFamily="18" charset="0"/>
            </a:endParaRPr>
          </a:p>
          <a:p>
            <a:endParaRPr lang="pt-PT" sz="2000"/>
          </a:p>
        </p:txBody>
      </p:sp>
      <p:sp>
        <p:nvSpPr>
          <p:cNvPr id="9" name="Rectangle 8">
            <a:extLst>
              <a:ext uri="{FF2B5EF4-FFF2-40B4-BE49-F238E27FC236}">
                <a16:creationId xmlns:a16="http://schemas.microsoft.com/office/drawing/2014/main" id="{0D05C9B4-B5C9-2D4D-23C9-CEE72646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1"/>
            <a:ext cx="5410200" cy="6858001"/>
          </a:xfrm>
          <a:prstGeom prst="rect">
            <a:avLst/>
          </a:prstGeom>
          <a:solidFill>
            <a:srgbClr val="FFFFFF"/>
          </a:solidFill>
          <a:ln>
            <a:noFill/>
          </a:ln>
          <a:effectLst>
            <a:outerShdw blurRad="266700" dist="2159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m 3" descr="Uma imagem com Cara humana, pessoa, vestuário, sorrir&#10;&#10;Descrição gerada automaticamente">
            <a:extLst>
              <a:ext uri="{FF2B5EF4-FFF2-40B4-BE49-F238E27FC236}">
                <a16:creationId xmlns:a16="http://schemas.microsoft.com/office/drawing/2014/main" id="{592BF8BC-DBD5-4BED-0A85-1D7CFBA71027}"/>
              </a:ext>
            </a:extLst>
          </p:cNvPr>
          <p:cNvPicPr>
            <a:picLocks noChangeAspect="1"/>
          </p:cNvPicPr>
          <p:nvPr/>
        </p:nvPicPr>
        <p:blipFill>
          <a:blip r:embed="rId2"/>
          <a:stretch>
            <a:fillRect/>
          </a:stretch>
        </p:blipFill>
        <p:spPr>
          <a:xfrm>
            <a:off x="7607878" y="871235"/>
            <a:ext cx="3758045" cy="5112986"/>
          </a:xfrm>
          <a:prstGeom prst="rect">
            <a:avLst/>
          </a:prstGeom>
        </p:spPr>
      </p:pic>
    </p:spTree>
    <p:extLst>
      <p:ext uri="{BB962C8B-B14F-4D97-AF65-F5344CB8AC3E}">
        <p14:creationId xmlns:p14="http://schemas.microsoft.com/office/powerpoint/2010/main" val="317773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77F32D-EAF6-3362-3A4A-076EC8D1791E}"/>
              </a:ext>
            </a:extLst>
          </p:cNvPr>
          <p:cNvSpPr>
            <a:spLocks noGrp="1"/>
          </p:cNvSpPr>
          <p:nvPr>
            <p:ph type="title"/>
          </p:nvPr>
        </p:nvSpPr>
        <p:spPr/>
        <p:txBody>
          <a:bodyPr/>
          <a:lstStyle/>
          <a:p>
            <a:r>
              <a:rPr lang="pt-PT" dirty="0"/>
              <a:t>Prémios</a:t>
            </a:r>
          </a:p>
        </p:txBody>
      </p:sp>
      <p:sp>
        <p:nvSpPr>
          <p:cNvPr id="3" name="Marcador de Posição de Conteúdo 2">
            <a:extLst>
              <a:ext uri="{FF2B5EF4-FFF2-40B4-BE49-F238E27FC236}">
                <a16:creationId xmlns:a16="http://schemas.microsoft.com/office/drawing/2014/main" id="{93B701B2-84CC-6627-792F-D2BA4A25D6FD}"/>
              </a:ext>
            </a:extLst>
          </p:cNvPr>
          <p:cNvSpPr>
            <a:spLocks noGrp="1"/>
          </p:cNvSpPr>
          <p:nvPr>
            <p:ph idx="1"/>
          </p:nvPr>
        </p:nvSpPr>
        <p:spPr>
          <a:xfrm>
            <a:off x="838200" y="1530351"/>
            <a:ext cx="10967357" cy="4971369"/>
          </a:xfrm>
        </p:spPr>
        <p:txBody>
          <a:bodyPr>
            <a:normAutofit fontScale="92500" lnSpcReduction="20000"/>
          </a:bodyPr>
          <a:lstStyle/>
          <a:p>
            <a:pPr marL="342900" lvl="0" indent="-342900" algn="just">
              <a:lnSpc>
                <a:spcPct val="150000"/>
              </a:lnSpc>
              <a:tabLst>
                <a:tab pos="457200" algn="l"/>
              </a:tabLst>
            </a:pPr>
            <a:r>
              <a:rPr lang="pt-PT" sz="2100" b="1" kern="100" dirty="0">
                <a:effectLst/>
                <a:latin typeface="Times New Roman" panose="02020603050405020304" pitchFamily="18" charset="0"/>
                <a:ea typeface="Aptos" panose="020B0004020202020204" pitchFamily="34" charset="0"/>
                <a:cs typeface="Times New Roman" panose="02020603050405020304" pitchFamily="18" charset="0"/>
              </a:rPr>
              <a:t>Prêmio </a:t>
            </a:r>
            <a:r>
              <a:rPr lang="pt-PT" sz="2100" b="1" kern="100" dirty="0" err="1">
                <a:effectLst/>
                <a:latin typeface="Times New Roman" panose="02020603050405020304" pitchFamily="18" charset="0"/>
                <a:ea typeface="Aptos" panose="020B0004020202020204" pitchFamily="34" charset="0"/>
                <a:cs typeface="Times New Roman" panose="02020603050405020304" pitchFamily="18" charset="0"/>
              </a:rPr>
              <a:t>Infinity</a:t>
            </a:r>
            <a:r>
              <a:rPr lang="pt-PT" sz="21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2100" b="1" kern="100" dirty="0" err="1">
                <a:effectLst/>
                <a:latin typeface="Times New Roman" panose="02020603050405020304" pitchFamily="18" charset="0"/>
                <a:ea typeface="Aptos" panose="020B0004020202020204" pitchFamily="34" charset="0"/>
                <a:cs typeface="Times New Roman" panose="02020603050405020304" pitchFamily="18" charset="0"/>
              </a:rPr>
              <a:t>Award</a:t>
            </a:r>
            <a:r>
              <a:rPr lang="pt-PT" sz="2100" kern="100" dirty="0">
                <a:effectLst/>
                <a:latin typeface="Times New Roman" panose="02020603050405020304" pitchFamily="18" charset="0"/>
                <a:ea typeface="Aptos" panose="020B0004020202020204" pitchFamily="34" charset="0"/>
                <a:cs typeface="Times New Roman" panose="02020603050405020304" pitchFamily="18" charset="0"/>
              </a:rPr>
              <a:t>: Em 2008, recebeu o prémio de </a:t>
            </a:r>
            <a:r>
              <a:rPr lang="pt-PT" sz="2100" kern="100" dirty="0" err="1">
                <a:effectLst/>
                <a:latin typeface="Times New Roman" panose="02020603050405020304" pitchFamily="18" charset="0"/>
                <a:ea typeface="Aptos" panose="020B0004020202020204" pitchFamily="34" charset="0"/>
                <a:cs typeface="Times New Roman" panose="02020603050405020304" pitchFamily="18" charset="0"/>
              </a:rPr>
              <a:t>Infinity</a:t>
            </a:r>
            <a:r>
              <a:rPr lang="pt-PT" sz="21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2100" kern="100" dirty="0" err="1">
                <a:effectLst/>
                <a:latin typeface="Times New Roman" panose="02020603050405020304" pitchFamily="18" charset="0"/>
                <a:ea typeface="Aptos" panose="020B0004020202020204" pitchFamily="34" charset="0"/>
                <a:cs typeface="Times New Roman" panose="02020603050405020304" pitchFamily="18" charset="0"/>
              </a:rPr>
              <a:t>Award</a:t>
            </a:r>
            <a:r>
              <a:rPr lang="pt-PT" sz="2100" kern="100" dirty="0">
                <a:effectLst/>
                <a:latin typeface="Times New Roman" panose="02020603050405020304" pitchFamily="18" charset="0"/>
                <a:ea typeface="Aptos" panose="020B0004020202020204" pitchFamily="34" charset="0"/>
                <a:cs typeface="Times New Roman" panose="02020603050405020304" pitchFamily="18" charset="0"/>
              </a:rPr>
              <a:t> de Fotografia do </a:t>
            </a:r>
            <a:r>
              <a:rPr lang="pt-PT" sz="2100" kern="100" dirty="0" err="1">
                <a:effectLst/>
                <a:latin typeface="Times New Roman" panose="02020603050405020304" pitchFamily="18" charset="0"/>
                <a:ea typeface="Aptos" panose="020B0004020202020204" pitchFamily="34" charset="0"/>
                <a:cs typeface="Times New Roman" panose="02020603050405020304" pitchFamily="18" charset="0"/>
              </a:rPr>
              <a:t>International</a:t>
            </a:r>
            <a:r>
              <a:rPr lang="pt-PT" sz="21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2100" kern="100" dirty="0" err="1">
                <a:effectLst/>
                <a:latin typeface="Times New Roman" panose="02020603050405020304" pitchFamily="18" charset="0"/>
                <a:ea typeface="Aptos" panose="020B0004020202020204" pitchFamily="34" charset="0"/>
                <a:cs typeface="Times New Roman" panose="02020603050405020304" pitchFamily="18" charset="0"/>
              </a:rPr>
              <a:t>Center</a:t>
            </a:r>
            <a:r>
              <a:rPr lang="pt-PT" sz="21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2100" kern="100" dirty="0" err="1">
                <a:effectLst/>
                <a:latin typeface="Times New Roman" panose="02020603050405020304" pitchFamily="18" charset="0"/>
                <a:ea typeface="Aptos" panose="020B0004020202020204" pitchFamily="34" charset="0"/>
                <a:cs typeface="Times New Roman" panose="02020603050405020304" pitchFamily="18" charset="0"/>
              </a:rPr>
              <a:t>of</a:t>
            </a:r>
            <a:r>
              <a:rPr lang="pt-PT" sz="21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2100" kern="100" dirty="0" err="1">
                <a:effectLst/>
                <a:latin typeface="Times New Roman" panose="02020603050405020304" pitchFamily="18" charset="0"/>
                <a:ea typeface="Aptos" panose="020B0004020202020204" pitchFamily="34" charset="0"/>
                <a:cs typeface="Times New Roman" panose="02020603050405020304" pitchFamily="18" charset="0"/>
              </a:rPr>
              <a:t>Photography</a:t>
            </a:r>
            <a:r>
              <a:rPr lang="pt-PT" sz="2100" kern="100" dirty="0">
                <a:effectLst/>
                <a:latin typeface="Times New Roman" panose="02020603050405020304" pitchFamily="18" charset="0"/>
                <a:ea typeface="Aptos" panose="020B0004020202020204" pitchFamily="34" charset="0"/>
                <a:cs typeface="Times New Roman" panose="02020603050405020304" pitchFamily="18" charset="0"/>
              </a:rPr>
              <a:t>, como reconhecimento do seu trabalho notável em fotografia documental.</a:t>
            </a:r>
            <a:endParaRPr lang="pt-PT" sz="2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tabLst>
                <a:tab pos="457200" algn="l"/>
              </a:tabLst>
            </a:pPr>
            <a:r>
              <a:rPr lang="pt-PT" sz="2100" b="1" kern="100" dirty="0">
                <a:effectLst/>
                <a:latin typeface="Times New Roman" panose="02020603050405020304" pitchFamily="18" charset="0"/>
                <a:ea typeface="Aptos" panose="020B0004020202020204" pitchFamily="34" charset="0"/>
                <a:cs typeface="Times New Roman" panose="02020603050405020304" pitchFamily="18" charset="0"/>
              </a:rPr>
              <a:t>Prémio </a:t>
            </a:r>
            <a:r>
              <a:rPr lang="pt-PT" sz="2100" b="1" kern="100" dirty="0" err="1">
                <a:effectLst/>
                <a:latin typeface="Times New Roman" panose="02020603050405020304" pitchFamily="18" charset="0"/>
                <a:ea typeface="Aptos" panose="020B0004020202020204" pitchFamily="34" charset="0"/>
                <a:cs typeface="Times New Roman" panose="02020603050405020304" pitchFamily="18" charset="0"/>
              </a:rPr>
              <a:t>Pulitzer</a:t>
            </a:r>
            <a:r>
              <a:rPr lang="pt-PT" sz="2100" b="1" kern="100" dirty="0">
                <a:effectLst/>
                <a:latin typeface="Times New Roman" panose="02020603050405020304" pitchFamily="18" charset="0"/>
                <a:ea typeface="Aptos" panose="020B0004020202020204" pitchFamily="34" charset="0"/>
                <a:cs typeface="Times New Roman" panose="02020603050405020304" pitchFamily="18" charset="0"/>
              </a:rPr>
              <a:t>: Em 2009</a:t>
            </a:r>
            <a:r>
              <a:rPr lang="pt-PT" sz="2100" kern="100" dirty="0">
                <a:effectLst/>
                <a:latin typeface="Times New Roman" panose="02020603050405020304" pitchFamily="18" charset="0"/>
                <a:ea typeface="Aptos" panose="020B0004020202020204" pitchFamily="34" charset="0"/>
                <a:cs typeface="Times New Roman" panose="02020603050405020304" pitchFamily="18" charset="0"/>
              </a:rPr>
              <a:t>, fazia parte de uma equipa do </a:t>
            </a:r>
            <a:r>
              <a:rPr lang="pt-PT" sz="2100" kern="100" dirty="0" err="1">
                <a:effectLst/>
                <a:latin typeface="Times New Roman" panose="02020603050405020304" pitchFamily="18" charset="0"/>
                <a:ea typeface="Aptos" panose="020B0004020202020204" pitchFamily="34" charset="0"/>
                <a:cs typeface="Times New Roman" panose="02020603050405020304" pitchFamily="18" charset="0"/>
              </a:rPr>
              <a:t>The</a:t>
            </a:r>
            <a:r>
              <a:rPr lang="pt-PT" sz="2100" kern="100" dirty="0">
                <a:effectLst/>
                <a:latin typeface="Times New Roman" panose="02020603050405020304" pitchFamily="18" charset="0"/>
                <a:ea typeface="Aptos" panose="020B0004020202020204" pitchFamily="34" charset="0"/>
                <a:cs typeface="Times New Roman" panose="02020603050405020304" pitchFamily="18" charset="0"/>
              </a:rPr>
              <a:t> New York Times, ganhou o prémio </a:t>
            </a:r>
            <a:r>
              <a:rPr lang="pt-PT" sz="2100" kern="100" dirty="0" err="1">
                <a:effectLst/>
                <a:latin typeface="Times New Roman" panose="02020603050405020304" pitchFamily="18" charset="0"/>
                <a:ea typeface="Aptos" panose="020B0004020202020204" pitchFamily="34" charset="0"/>
                <a:cs typeface="Times New Roman" panose="02020603050405020304" pitchFamily="18" charset="0"/>
              </a:rPr>
              <a:t>Pulitzer</a:t>
            </a:r>
            <a:r>
              <a:rPr lang="pt-PT" sz="2100" kern="100" dirty="0">
                <a:effectLst/>
                <a:latin typeface="Times New Roman" panose="02020603050405020304" pitchFamily="18" charset="0"/>
                <a:ea typeface="Aptos" panose="020B0004020202020204" pitchFamily="34" charset="0"/>
                <a:cs typeface="Times New Roman" panose="02020603050405020304" pitchFamily="18" charset="0"/>
              </a:rPr>
              <a:t> de Serviço Público, devido á sua cobertura do conflito no Afeganistão e no Paquistão.</a:t>
            </a:r>
            <a:endParaRPr lang="pt-PT" sz="2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tabLst>
                <a:tab pos="457200" algn="l"/>
              </a:tabLst>
            </a:pPr>
            <a:r>
              <a:rPr lang="pt-PT" sz="2100" b="1" kern="100" dirty="0">
                <a:effectLst/>
                <a:latin typeface="Times New Roman" panose="02020603050405020304" pitchFamily="18" charset="0"/>
                <a:ea typeface="Aptos" panose="020B0004020202020204" pitchFamily="34" charset="0"/>
                <a:cs typeface="Times New Roman" panose="02020603050405020304" pitchFamily="18" charset="0"/>
              </a:rPr>
              <a:t>Prémio </a:t>
            </a:r>
            <a:r>
              <a:rPr lang="pt-PT" sz="2100" b="1" kern="100" dirty="0" err="1">
                <a:effectLst/>
                <a:latin typeface="Times New Roman" panose="02020603050405020304" pitchFamily="18" charset="0"/>
                <a:ea typeface="Aptos" panose="020B0004020202020204" pitchFamily="34" charset="0"/>
                <a:cs typeface="Times New Roman" panose="02020603050405020304" pitchFamily="18" charset="0"/>
              </a:rPr>
              <a:t>Pulitzer</a:t>
            </a:r>
            <a:r>
              <a:rPr lang="pt-PT" sz="2100" b="1" kern="100" dirty="0">
                <a:effectLst/>
                <a:latin typeface="Times New Roman" panose="02020603050405020304" pitchFamily="18" charset="0"/>
                <a:ea typeface="Aptos" panose="020B0004020202020204" pitchFamily="34" charset="0"/>
                <a:cs typeface="Times New Roman" panose="02020603050405020304" pitchFamily="18" charset="0"/>
              </a:rPr>
              <a:t>: Em 2011,</a:t>
            </a:r>
            <a:r>
              <a:rPr lang="pt-PT" sz="2100" kern="100" dirty="0">
                <a:effectLst/>
                <a:latin typeface="Times New Roman" panose="02020603050405020304" pitchFamily="18" charset="0"/>
                <a:ea typeface="Aptos" panose="020B0004020202020204" pitchFamily="34" charset="0"/>
                <a:cs typeface="Times New Roman" panose="02020603050405020304" pitchFamily="18" charset="0"/>
              </a:rPr>
              <a:t> nomeada como finalista, de Reportagem Internacional, pela sua cobertura fotográfica na Líbia durante a Primavera Árabe.</a:t>
            </a:r>
            <a:endParaRPr lang="pt-PT" sz="2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tabLst>
                <a:tab pos="457200" algn="l"/>
              </a:tabLst>
            </a:pPr>
            <a:r>
              <a:rPr lang="pt-PT" sz="2100" b="1" kern="100" dirty="0">
                <a:effectLst/>
                <a:latin typeface="Times New Roman" panose="02020603050405020304" pitchFamily="18" charset="0"/>
                <a:ea typeface="Aptos" panose="020B0004020202020204" pitchFamily="34" charset="0"/>
                <a:cs typeface="Times New Roman" panose="02020603050405020304" pitchFamily="18" charset="0"/>
              </a:rPr>
              <a:t>Bolsa </a:t>
            </a:r>
            <a:r>
              <a:rPr lang="pt-PT" sz="2100" b="1" kern="100" dirty="0" err="1">
                <a:effectLst/>
                <a:latin typeface="Times New Roman" panose="02020603050405020304" pitchFamily="18" charset="0"/>
                <a:ea typeface="Aptos" panose="020B0004020202020204" pitchFamily="34" charset="0"/>
                <a:cs typeface="Times New Roman" panose="02020603050405020304" pitchFamily="18" charset="0"/>
              </a:rPr>
              <a:t>MacArthur</a:t>
            </a:r>
            <a:r>
              <a:rPr lang="pt-PT" sz="2100" b="1" kern="100" dirty="0">
                <a:effectLst/>
                <a:latin typeface="Times New Roman" panose="02020603050405020304" pitchFamily="18" charset="0"/>
                <a:ea typeface="Aptos" panose="020B0004020202020204" pitchFamily="34" charset="0"/>
                <a:cs typeface="Times New Roman" panose="02020603050405020304" pitchFamily="18" charset="0"/>
              </a:rPr>
              <a:t> (Gênio da Bolsa),</a:t>
            </a:r>
            <a:r>
              <a:rPr lang="pt-PT" sz="2100" kern="100" dirty="0">
                <a:effectLst/>
                <a:latin typeface="Times New Roman" panose="02020603050405020304" pitchFamily="18" charset="0"/>
                <a:ea typeface="Aptos" panose="020B0004020202020204" pitchFamily="34" charset="0"/>
                <a:cs typeface="Times New Roman" panose="02020603050405020304" pitchFamily="18" charset="0"/>
              </a:rPr>
              <a:t> em 2009, como reconhecimento do seu trabalho excecional como fotojornalista.</a:t>
            </a:r>
            <a:endParaRPr lang="pt-PT" sz="2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spcAft>
                <a:spcPts val="800"/>
              </a:spcAft>
              <a:tabLst>
                <a:tab pos="457200" algn="l"/>
              </a:tabLst>
            </a:pPr>
            <a:r>
              <a:rPr lang="pt-PT" sz="2100" b="1" kern="100" dirty="0">
                <a:effectLst/>
                <a:latin typeface="Times New Roman" panose="02020603050405020304" pitchFamily="18" charset="0"/>
                <a:ea typeface="Aptos" panose="020B0004020202020204" pitchFamily="34" charset="0"/>
                <a:cs typeface="Times New Roman" panose="02020603050405020304" pitchFamily="18" charset="0"/>
              </a:rPr>
              <a:t>Prémio </a:t>
            </a:r>
            <a:r>
              <a:rPr lang="pt-PT" sz="2100" b="1" kern="100" dirty="0" err="1">
                <a:effectLst/>
                <a:latin typeface="Times New Roman" panose="02020603050405020304" pitchFamily="18" charset="0"/>
                <a:ea typeface="Aptos" panose="020B0004020202020204" pitchFamily="34" charset="0"/>
                <a:cs typeface="Times New Roman" panose="02020603050405020304" pitchFamily="18" charset="0"/>
              </a:rPr>
              <a:t>Pulitzer</a:t>
            </a:r>
            <a:r>
              <a:rPr lang="pt-PT" sz="2100" b="1" kern="100" dirty="0">
                <a:effectLst/>
                <a:latin typeface="Times New Roman" panose="02020603050405020304" pitchFamily="18" charset="0"/>
                <a:ea typeface="Aptos" panose="020B0004020202020204" pitchFamily="34" charset="0"/>
                <a:cs typeface="Times New Roman" panose="02020603050405020304" pitchFamily="18" charset="0"/>
              </a:rPr>
              <a:t>: Em 2016</a:t>
            </a:r>
            <a:r>
              <a:rPr lang="pt-PT" sz="21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2100" kern="100" dirty="0" err="1">
                <a:effectLst/>
                <a:latin typeface="Times New Roman" panose="02020603050405020304" pitchFamily="18" charset="0"/>
                <a:ea typeface="Aptos" panose="020B0004020202020204" pitchFamily="34" charset="0"/>
                <a:cs typeface="Times New Roman" panose="02020603050405020304" pitchFamily="18" charset="0"/>
              </a:rPr>
              <a:t>Lynsey</a:t>
            </a:r>
            <a:r>
              <a:rPr lang="pt-PT" sz="21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2100" kern="100" dirty="0" err="1">
                <a:effectLst/>
                <a:latin typeface="Times New Roman" panose="02020603050405020304" pitchFamily="18" charset="0"/>
                <a:ea typeface="Aptos" panose="020B0004020202020204" pitchFamily="34" charset="0"/>
                <a:cs typeface="Times New Roman" panose="02020603050405020304" pitchFamily="18" charset="0"/>
              </a:rPr>
              <a:t>Addario</a:t>
            </a:r>
            <a:r>
              <a:rPr lang="pt-PT" sz="2100" kern="100" dirty="0">
                <a:effectLst/>
                <a:latin typeface="Times New Roman" panose="02020603050405020304" pitchFamily="18" charset="0"/>
                <a:ea typeface="Aptos" panose="020B0004020202020204" pitchFamily="34" charset="0"/>
                <a:cs typeface="Times New Roman" panose="02020603050405020304" pitchFamily="18" charset="0"/>
              </a:rPr>
              <a:t> fez parte de uma equipa do New York Times, que ganhou a medalha de ouro do prémio </a:t>
            </a:r>
            <a:r>
              <a:rPr lang="pt-PT" sz="2100" kern="100" dirty="0" err="1">
                <a:effectLst/>
                <a:latin typeface="Times New Roman" panose="02020603050405020304" pitchFamily="18" charset="0"/>
                <a:ea typeface="Aptos" panose="020B0004020202020204" pitchFamily="34" charset="0"/>
                <a:cs typeface="Times New Roman" panose="02020603050405020304" pitchFamily="18" charset="0"/>
              </a:rPr>
              <a:t>Pulitzer</a:t>
            </a:r>
            <a:r>
              <a:rPr lang="pt-PT" sz="2100" kern="100" dirty="0">
                <a:effectLst/>
                <a:latin typeface="Times New Roman" panose="02020603050405020304" pitchFamily="18" charset="0"/>
                <a:ea typeface="Aptos" panose="020B0004020202020204" pitchFamily="34" charset="0"/>
                <a:cs typeface="Times New Roman" panose="02020603050405020304" pitchFamily="18" charset="0"/>
              </a:rPr>
              <a:t> de Fotografia de Notícias de Última Hora, na cobertura da Crise de refugiados na Europa.</a:t>
            </a:r>
            <a:endParaRPr lang="pt-PT" sz="2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t-PT" dirty="0"/>
          </a:p>
        </p:txBody>
      </p:sp>
    </p:spTree>
    <p:extLst>
      <p:ext uri="{BB962C8B-B14F-4D97-AF65-F5344CB8AC3E}">
        <p14:creationId xmlns:p14="http://schemas.microsoft.com/office/powerpoint/2010/main" val="378256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6EBAE3-EE23-7B54-DE97-D3E45568245C}"/>
              </a:ext>
            </a:extLst>
          </p:cNvPr>
          <p:cNvSpPr>
            <a:spLocks noGrp="1"/>
          </p:cNvSpPr>
          <p:nvPr>
            <p:ph type="title"/>
          </p:nvPr>
        </p:nvSpPr>
        <p:spPr/>
        <p:txBody>
          <a:bodyPr/>
          <a:lstStyle/>
          <a:p>
            <a:r>
              <a:rPr lang="pt-PT" dirty="0"/>
              <a:t>Com quem já trabalhou</a:t>
            </a:r>
          </a:p>
        </p:txBody>
      </p:sp>
      <p:sp>
        <p:nvSpPr>
          <p:cNvPr id="3" name="Marcador de Posição de Conteúdo 2">
            <a:extLst>
              <a:ext uri="{FF2B5EF4-FFF2-40B4-BE49-F238E27FC236}">
                <a16:creationId xmlns:a16="http://schemas.microsoft.com/office/drawing/2014/main" id="{397DFF9E-1155-A0AC-A6D9-FE2F65F9AFA8}"/>
              </a:ext>
            </a:extLst>
          </p:cNvPr>
          <p:cNvSpPr>
            <a:spLocks noGrp="1"/>
          </p:cNvSpPr>
          <p:nvPr>
            <p:ph idx="1"/>
          </p:nvPr>
        </p:nvSpPr>
        <p:spPr/>
        <p:txBody>
          <a:bodyPr/>
          <a:lstStyle/>
          <a:p>
            <a:pPr marL="342900" lvl="0" indent="-342900" algn="just">
              <a:lnSpc>
                <a:spcPct val="150000"/>
              </a:lnSpc>
              <a:buFont typeface="Symbol" panose="05050102010706020507" pitchFamily="18" charset="2"/>
              <a:buChar char=""/>
            </a:pPr>
            <a:r>
              <a:rPr lang="pt-PT" sz="2000" kern="100" dirty="0" err="1">
                <a:effectLst/>
                <a:latin typeface="Times New Roman" panose="02020603050405020304" pitchFamily="18" charset="0"/>
                <a:ea typeface="Aptos" panose="020B0004020202020204" pitchFamily="34" charset="0"/>
                <a:cs typeface="Times New Roman" panose="02020603050405020304" pitchFamily="18" charset="0"/>
              </a:rPr>
              <a:t>The</a:t>
            </a: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 New York Times</a:t>
            </a: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t-PT" sz="2000" kern="100" dirty="0" err="1">
                <a:effectLst/>
                <a:latin typeface="Times New Roman" panose="02020603050405020304" pitchFamily="18" charset="0"/>
                <a:ea typeface="Aptos" panose="020B0004020202020204" pitchFamily="34" charset="0"/>
                <a:cs typeface="Times New Roman" panose="02020603050405020304" pitchFamily="18" charset="0"/>
              </a:rPr>
              <a:t>National</a:t>
            </a: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2000" kern="100" dirty="0" err="1">
                <a:effectLst/>
                <a:latin typeface="Times New Roman" panose="02020603050405020304" pitchFamily="18" charset="0"/>
                <a:ea typeface="Aptos" panose="020B0004020202020204" pitchFamily="34" charset="0"/>
                <a:cs typeface="Times New Roman" panose="02020603050405020304" pitchFamily="18" charset="0"/>
              </a:rPr>
              <a:t>Geographic</a:t>
            </a: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Time Magazine</a:t>
            </a: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CNN</a:t>
            </a: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Organizações humanitárias (Médicos Sem Fronteiras e Comitê internacional de Resgate).</a:t>
            </a: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t-PT" dirty="0"/>
          </a:p>
        </p:txBody>
      </p:sp>
    </p:spTree>
    <p:extLst>
      <p:ext uri="{BB962C8B-B14F-4D97-AF65-F5344CB8AC3E}">
        <p14:creationId xmlns:p14="http://schemas.microsoft.com/office/powerpoint/2010/main" val="3137655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5A742C-9C7F-A775-3847-C46E33CE092C}"/>
              </a:ext>
            </a:extLst>
          </p:cNvPr>
          <p:cNvSpPr>
            <a:spLocks noGrp="1"/>
          </p:cNvSpPr>
          <p:nvPr>
            <p:ph type="title"/>
          </p:nvPr>
        </p:nvSpPr>
        <p:spPr/>
        <p:txBody>
          <a:bodyPr/>
          <a:lstStyle/>
          <a:p>
            <a:r>
              <a:rPr lang="pt-PT" dirty="0"/>
              <a:t>Equipamento que Utiliza </a:t>
            </a:r>
          </a:p>
        </p:txBody>
      </p:sp>
      <p:sp>
        <p:nvSpPr>
          <p:cNvPr id="3" name="Marcador de Posição de Conteúdo 2">
            <a:extLst>
              <a:ext uri="{FF2B5EF4-FFF2-40B4-BE49-F238E27FC236}">
                <a16:creationId xmlns:a16="http://schemas.microsoft.com/office/drawing/2014/main" id="{CBF3DA76-3449-04D1-585B-BA064A0212A1}"/>
              </a:ext>
            </a:extLst>
          </p:cNvPr>
          <p:cNvSpPr>
            <a:spLocks noGrp="1"/>
          </p:cNvSpPr>
          <p:nvPr>
            <p:ph idx="1"/>
          </p:nvPr>
        </p:nvSpPr>
        <p:spPr/>
        <p:txBody>
          <a:bodyPr/>
          <a:lstStyle/>
          <a:p>
            <a:pPr>
              <a:lnSpc>
                <a:spcPct val="150000"/>
              </a:lnSpc>
            </a:pPr>
            <a:r>
              <a:rPr lang="pt-PT" sz="2000" b="1" kern="100" dirty="0">
                <a:effectLst/>
                <a:latin typeface="Times New Roman" panose="02020603050405020304" pitchFamily="18" charset="0"/>
                <a:ea typeface="Aptos" panose="020B0004020202020204" pitchFamily="34" charset="0"/>
                <a:cs typeface="Times New Roman" panose="02020603050405020304" pitchFamily="18" charset="0"/>
              </a:rPr>
              <a:t>Câmaras</a:t>
            </a: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 Nikon D850; Nikon Z 7; </a:t>
            </a:r>
            <a:r>
              <a:rPr lang="pt-PT" sz="2000" kern="100" dirty="0" err="1">
                <a:effectLst/>
                <a:latin typeface="Times New Roman" panose="02020603050405020304" pitchFamily="18" charset="0"/>
                <a:ea typeface="Aptos" panose="020B0004020202020204" pitchFamily="34" charset="0"/>
                <a:cs typeface="Times New Roman" panose="02020603050405020304" pitchFamily="18" charset="0"/>
              </a:rPr>
              <a:t>Mount</a:t>
            </a: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2000" kern="100" dirty="0" err="1">
                <a:effectLst/>
                <a:latin typeface="Times New Roman" panose="02020603050405020304" pitchFamily="18" charset="0"/>
                <a:ea typeface="Aptos" panose="020B0004020202020204" pitchFamily="34" charset="0"/>
                <a:cs typeface="Times New Roman" panose="02020603050405020304" pitchFamily="18" charset="0"/>
              </a:rPr>
              <a:t>Adapter</a:t>
            </a: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 FTZ; AF-S NIKKOR 24-70mm f/ 2.8E ED VR; AF-S NIKKOR 70-200mm f/2.8E FL ED VR; AF-S NIKKOR 28mm f/ 1.4 E ED; AF-S NIKKOR 35mm f/1.4G; AF-S NIKKOR 58mm f/1.4G</a:t>
            </a:r>
          </a:p>
          <a:p>
            <a:pPr>
              <a:lnSpc>
                <a:spcPct val="150000"/>
              </a:lnSpc>
            </a:pPr>
            <a:r>
              <a:rPr lang="pt-PT" sz="2000" b="1" kern="100" dirty="0">
                <a:latin typeface="Times New Roman" panose="02020603050405020304" pitchFamily="18" charset="0"/>
                <a:ea typeface="Aptos" panose="020B0004020202020204" pitchFamily="34" charset="0"/>
                <a:cs typeface="Times New Roman" panose="02020603050405020304" pitchFamily="18" charset="0"/>
              </a:rPr>
              <a:t>Lentes</a:t>
            </a:r>
          </a:p>
          <a:p>
            <a:pPr>
              <a:lnSpc>
                <a:spcPct val="150000"/>
              </a:lnSpc>
            </a:pPr>
            <a:r>
              <a:rPr lang="pt-PT" sz="2000" b="1" kern="100" dirty="0">
                <a:effectLst/>
                <a:latin typeface="Times New Roman" panose="02020603050405020304" pitchFamily="18" charset="0"/>
                <a:ea typeface="Aptos" panose="020B0004020202020204" pitchFamily="34" charset="0"/>
                <a:cs typeface="Times New Roman" panose="02020603050405020304" pitchFamily="18" charset="0"/>
              </a:rPr>
              <a:t>Equipamentos de Iluminação</a:t>
            </a:r>
          </a:p>
          <a:p>
            <a:pPr>
              <a:lnSpc>
                <a:spcPct val="150000"/>
              </a:lnSpc>
            </a:pPr>
            <a:r>
              <a:rPr lang="pt-PT" sz="2000" b="1" kern="100" dirty="0">
                <a:latin typeface="Times New Roman" panose="02020603050405020304" pitchFamily="18" charset="0"/>
                <a:ea typeface="Aptos" panose="020B0004020202020204" pitchFamily="34" charset="0"/>
                <a:cs typeface="Times New Roman" panose="02020603050405020304" pitchFamily="18" charset="0"/>
              </a:rPr>
              <a:t>Tripé</a:t>
            </a:r>
          </a:p>
          <a:p>
            <a:pPr>
              <a:lnSpc>
                <a:spcPct val="150000"/>
              </a:lnSpc>
            </a:pPr>
            <a:r>
              <a:rPr lang="pt-PT" sz="2000" b="1" kern="100" dirty="0">
                <a:effectLst/>
                <a:latin typeface="Times New Roman" panose="02020603050405020304" pitchFamily="18" charset="0"/>
                <a:ea typeface="Aptos" panose="020B0004020202020204" pitchFamily="34" charset="0"/>
                <a:cs typeface="Times New Roman" panose="02020603050405020304" pitchFamily="18" charset="0"/>
              </a:rPr>
              <a:t>Bolsas </a:t>
            </a:r>
          </a:p>
          <a:p>
            <a:pPr>
              <a:lnSpc>
                <a:spcPct val="150000"/>
              </a:lnSpc>
            </a:pP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t-PT" dirty="0"/>
          </a:p>
        </p:txBody>
      </p:sp>
    </p:spTree>
    <p:extLst>
      <p:ext uri="{BB962C8B-B14F-4D97-AF65-F5344CB8AC3E}">
        <p14:creationId xmlns:p14="http://schemas.microsoft.com/office/powerpoint/2010/main" val="1061724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C7A3EE-275A-CD3F-A1A3-8AADBE9DBBCE}"/>
              </a:ext>
            </a:extLst>
          </p:cNvPr>
          <p:cNvSpPr>
            <a:spLocks noGrp="1"/>
          </p:cNvSpPr>
          <p:nvPr>
            <p:ph type="title"/>
          </p:nvPr>
        </p:nvSpPr>
        <p:spPr/>
        <p:txBody>
          <a:bodyPr/>
          <a:lstStyle/>
          <a:p>
            <a:r>
              <a:rPr lang="pt-PT" dirty="0"/>
              <a:t>Equipamentos que Utiliza</a:t>
            </a:r>
          </a:p>
        </p:txBody>
      </p:sp>
      <p:sp>
        <p:nvSpPr>
          <p:cNvPr id="3" name="Marcador de Posição de Conteúdo 2">
            <a:extLst>
              <a:ext uri="{FF2B5EF4-FFF2-40B4-BE49-F238E27FC236}">
                <a16:creationId xmlns:a16="http://schemas.microsoft.com/office/drawing/2014/main" id="{4D846483-9D5C-F1B6-53C0-BBE0AF87A00D}"/>
              </a:ext>
            </a:extLst>
          </p:cNvPr>
          <p:cNvSpPr>
            <a:spLocks noGrp="1"/>
          </p:cNvSpPr>
          <p:nvPr>
            <p:ph idx="1"/>
          </p:nvPr>
        </p:nvSpPr>
        <p:spPr>
          <a:xfrm>
            <a:off x="838200" y="2110014"/>
            <a:ext cx="10515600" cy="3219904"/>
          </a:xfrm>
        </p:spPr>
        <p:txBody>
          <a:bodyPr>
            <a:normAutofit/>
          </a:bodyPr>
          <a:lstStyle/>
          <a:p>
            <a:pPr>
              <a:lnSpc>
                <a:spcPct val="150000"/>
              </a:lnSpc>
            </a:pPr>
            <a:r>
              <a:rPr lang="pt-PT" sz="2000" b="1" dirty="0"/>
              <a:t>Computador portátil</a:t>
            </a:r>
          </a:p>
          <a:p>
            <a:pPr>
              <a:lnSpc>
                <a:spcPct val="150000"/>
              </a:lnSpc>
            </a:pPr>
            <a:r>
              <a:rPr lang="pt-PT" sz="2000" b="1" dirty="0"/>
              <a:t>Cartões de memória</a:t>
            </a:r>
          </a:p>
          <a:p>
            <a:pPr>
              <a:lnSpc>
                <a:spcPct val="150000"/>
              </a:lnSpc>
            </a:pPr>
            <a:r>
              <a:rPr lang="pt-PT" sz="2000" b="1" dirty="0"/>
              <a:t>Equipamento de proteção</a:t>
            </a:r>
          </a:p>
          <a:p>
            <a:pPr>
              <a:lnSpc>
                <a:spcPct val="150000"/>
              </a:lnSpc>
            </a:pPr>
            <a:r>
              <a:rPr lang="pt-PT" sz="2000" b="1" dirty="0"/>
              <a:t>Equipamento de comunicação </a:t>
            </a:r>
            <a:r>
              <a:rPr lang="pt-PT" sz="2000" dirty="0"/>
              <a:t>( rádios, telefones de satélite)</a:t>
            </a:r>
          </a:p>
        </p:txBody>
      </p:sp>
    </p:spTree>
    <p:extLst>
      <p:ext uri="{BB962C8B-B14F-4D97-AF65-F5344CB8AC3E}">
        <p14:creationId xmlns:p14="http://schemas.microsoft.com/office/powerpoint/2010/main" val="1371470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A6AEF-1D07-D04C-3B94-468A1F2567DA}"/>
              </a:ext>
            </a:extLst>
          </p:cNvPr>
          <p:cNvSpPr>
            <a:spLocks noGrp="1"/>
          </p:cNvSpPr>
          <p:nvPr>
            <p:ph type="title"/>
          </p:nvPr>
        </p:nvSpPr>
        <p:spPr/>
        <p:txBody>
          <a:bodyPr/>
          <a:lstStyle/>
          <a:p>
            <a:r>
              <a:rPr lang="pt-PT" dirty="0"/>
              <a:t>Trabalhos desenvolvidos </a:t>
            </a:r>
          </a:p>
        </p:txBody>
      </p:sp>
      <p:sp>
        <p:nvSpPr>
          <p:cNvPr id="3" name="Marcador de Posição de Conteúdo 2">
            <a:extLst>
              <a:ext uri="{FF2B5EF4-FFF2-40B4-BE49-F238E27FC236}">
                <a16:creationId xmlns:a16="http://schemas.microsoft.com/office/drawing/2014/main" id="{D5C58262-6D7F-CF70-AE02-402F90B84BA1}"/>
              </a:ext>
            </a:extLst>
          </p:cNvPr>
          <p:cNvSpPr>
            <a:spLocks noGrp="1"/>
          </p:cNvSpPr>
          <p:nvPr>
            <p:ph idx="1"/>
          </p:nvPr>
        </p:nvSpPr>
        <p:spPr/>
        <p:txBody>
          <a:bodyPr>
            <a:normAutofit/>
          </a:bodyPr>
          <a:lstStyle/>
          <a:p>
            <a:pPr algn="just">
              <a:lnSpc>
                <a:spcPct val="150000"/>
              </a:lnSpc>
              <a:spcAft>
                <a:spcPts val="800"/>
              </a:spcAft>
              <a:tabLst>
                <a:tab pos="3688080" algn="l"/>
              </a:tabLst>
            </a:pPr>
            <a:r>
              <a:rPr lang="pt-PT" sz="2000" b="1" kern="100" dirty="0">
                <a:effectLst/>
                <a:latin typeface="Times New Roman" panose="02020603050405020304" pitchFamily="18" charset="0"/>
                <a:ea typeface="Aptos" panose="020B0004020202020204" pitchFamily="34" charset="0"/>
                <a:cs typeface="Times New Roman" panose="02020603050405020304" pitchFamily="18" charset="0"/>
              </a:rPr>
              <a:t>Cal </a:t>
            </a:r>
            <a:r>
              <a:rPr lang="pt-PT" sz="2000" b="1" kern="100" dirty="0" err="1">
                <a:effectLst/>
                <a:latin typeface="Times New Roman" panose="02020603050405020304" pitchFamily="18" charset="0"/>
                <a:ea typeface="Aptos" panose="020B0004020202020204" pitchFamily="34" charset="0"/>
                <a:cs typeface="Times New Roman" panose="02020603050405020304" pitchFamily="18" charset="0"/>
              </a:rPr>
              <a:t>Fire</a:t>
            </a:r>
            <a:r>
              <a:rPr lang="pt-PT" sz="2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Cobertura dos incêndios florestais na Califórnia</a:t>
            </a: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tabLst>
                <a:tab pos="3688080" algn="l"/>
              </a:tabLst>
            </a:pPr>
            <a:r>
              <a:rPr lang="pt-PT" sz="2000" b="1" kern="100" dirty="0">
                <a:effectLst/>
                <a:latin typeface="Times New Roman" panose="02020603050405020304" pitchFamily="18" charset="0"/>
                <a:ea typeface="Aptos" panose="020B0004020202020204" pitchFamily="34" charset="0"/>
                <a:cs typeface="Times New Roman" panose="02020603050405020304" pitchFamily="18" charset="0"/>
              </a:rPr>
              <a:t>Sudão do Sul e Congo:</a:t>
            </a: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 Documentação do sofrimento das mulheres vítimas de violência sexual como instrumento de guerra.</a:t>
            </a: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tabLst>
                <a:tab pos="3688080" algn="l"/>
              </a:tabLst>
            </a:pPr>
            <a:r>
              <a:rPr lang="pt-PT" sz="2000" b="1" kern="100" dirty="0">
                <a:effectLst/>
                <a:latin typeface="Times New Roman" panose="02020603050405020304" pitchFamily="18" charset="0"/>
                <a:ea typeface="Aptos" panose="020B0004020202020204" pitchFamily="34" charset="0"/>
                <a:cs typeface="Times New Roman" panose="02020603050405020304" pitchFamily="18" charset="0"/>
              </a:rPr>
              <a:t>Amazonas:</a:t>
            </a: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 Exploração das questões relacionadas à floresta amazônica.</a:t>
            </a: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tabLst>
                <a:tab pos="3688080" algn="l"/>
              </a:tabLst>
            </a:pPr>
            <a:r>
              <a:rPr lang="pt-PT" sz="2000" b="1" kern="100" dirty="0">
                <a:effectLst/>
                <a:latin typeface="Times New Roman" panose="02020603050405020304" pitchFamily="18" charset="0"/>
                <a:ea typeface="Aptos" panose="020B0004020202020204" pitchFamily="34" charset="0"/>
                <a:cs typeface="Times New Roman" panose="02020603050405020304" pitchFamily="18" charset="0"/>
              </a:rPr>
              <a:t>Longevidade: </a:t>
            </a: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Investigação sobre a longevidade e os desafios enfrentados pelas pessoas idosas.</a:t>
            </a: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tabLst>
                <a:tab pos="3688080" algn="l"/>
              </a:tabLst>
            </a:pPr>
            <a:r>
              <a:rPr lang="pt-PT" sz="2000" b="1" kern="100" dirty="0">
                <a:effectLst/>
                <a:latin typeface="Times New Roman" panose="02020603050405020304" pitchFamily="18" charset="0"/>
                <a:ea typeface="Aptos" panose="020B0004020202020204" pitchFamily="34" charset="0"/>
                <a:cs typeface="Times New Roman" panose="02020603050405020304" pitchFamily="18" charset="0"/>
              </a:rPr>
              <a:t>Covid no Reino Unido:</a:t>
            </a:r>
            <a:r>
              <a:rPr lang="pt-PT" sz="2000" kern="100" dirty="0">
                <a:effectLst/>
                <a:latin typeface="Times New Roman" panose="02020603050405020304" pitchFamily="18" charset="0"/>
                <a:ea typeface="Aptos" panose="020B0004020202020204" pitchFamily="34" charset="0"/>
                <a:cs typeface="Times New Roman" panose="02020603050405020304" pitchFamily="18" charset="0"/>
              </a:rPr>
              <a:t> Reportagens sobre a pandemia de Covid-19 no Reino Unido.</a:t>
            </a:r>
            <a:endParaRPr lang="pt-PT"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t-PT" dirty="0"/>
          </a:p>
        </p:txBody>
      </p:sp>
    </p:spTree>
    <p:extLst>
      <p:ext uri="{BB962C8B-B14F-4D97-AF65-F5344CB8AC3E}">
        <p14:creationId xmlns:p14="http://schemas.microsoft.com/office/powerpoint/2010/main" val="53364243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TotalTime>
  <Words>2140</Words>
  <Application>Microsoft Office PowerPoint</Application>
  <PresentationFormat>Ecrã Panorâmico</PresentationFormat>
  <Paragraphs>97</Paragraphs>
  <Slides>37</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37</vt:i4>
      </vt:variant>
    </vt:vector>
  </HeadingPairs>
  <TitlesOfParts>
    <vt:vector size="43" baseType="lpstr">
      <vt:lpstr>Aptos</vt:lpstr>
      <vt:lpstr>Aptos Display</vt:lpstr>
      <vt:lpstr>Arial</vt:lpstr>
      <vt:lpstr>Symbol</vt:lpstr>
      <vt:lpstr>Times New Roman</vt:lpstr>
      <vt:lpstr>Tema do Office</vt:lpstr>
      <vt:lpstr>Apresentação do PowerPoint</vt:lpstr>
      <vt:lpstr>Lynsey Addario  Fotojornalista Americana </vt:lpstr>
      <vt:lpstr>Introdução</vt:lpstr>
      <vt:lpstr>Bibliografia</vt:lpstr>
      <vt:lpstr>Prémios</vt:lpstr>
      <vt:lpstr>Com quem já trabalhou</vt:lpstr>
      <vt:lpstr>Equipamento que Utiliza </vt:lpstr>
      <vt:lpstr>Equipamentos que Utiliza</vt:lpstr>
      <vt:lpstr>Trabalhos desenvolvidos </vt:lpstr>
      <vt:lpstr>Trabalhos desenvolvidos </vt:lpstr>
      <vt:lpstr>Livro</vt:lpstr>
      <vt:lpstr>Portefólio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Conclusão</vt:lpstr>
      <vt:lpstr>Webgrafia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Juliana Gomes</dc:creator>
  <cp:lastModifiedBy>Juliana Gomes</cp:lastModifiedBy>
  <cp:revision>1</cp:revision>
  <dcterms:created xsi:type="dcterms:W3CDTF">2024-03-19T22:47:50Z</dcterms:created>
  <dcterms:modified xsi:type="dcterms:W3CDTF">2024-03-19T23:47:31Z</dcterms:modified>
</cp:coreProperties>
</file>