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9" r:id="rId13"/>
    <p:sldId id="278" r:id="rId14"/>
    <p:sldId id="270" r:id="rId15"/>
    <p:sldId id="271" r:id="rId16"/>
    <p:sldId id="272" r:id="rId17"/>
    <p:sldId id="273" r:id="rId18"/>
    <p:sldId id="274" r:id="rId19"/>
    <p:sldId id="275" r:id="rId20"/>
    <p:sldId id="276" r:id="rId21"/>
    <p:sldId id="277"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p:scale>
          <a:sx n="66" d="100"/>
          <a:sy n="66" d="100"/>
        </p:scale>
        <p:origin x="1330"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3638E-52E3-30F0-1DDF-9BFD8938C180}"/>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6CC4E74C-FECF-CBD9-8339-D9ADA958F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195F7E1C-E23D-DF5F-F603-5808F3368D32}"/>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5" name="Marcador de Posição do Rodapé 4">
            <a:extLst>
              <a:ext uri="{FF2B5EF4-FFF2-40B4-BE49-F238E27FC236}">
                <a16:creationId xmlns:a16="http://schemas.microsoft.com/office/drawing/2014/main" id="{71F55568-1B17-AD9C-9E72-A9CECB11925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C3B4914-1DCC-7B13-5275-5D1F03E86F29}"/>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170236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6ECD7-A140-AEE7-A0F5-F4B4004CB12D}"/>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25DE6B7D-0518-FE9A-D1BB-A4779D4D8C14}"/>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FB890B1B-79AF-9877-5F43-CC17C3AE78CB}"/>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5" name="Marcador de Posição do Rodapé 4">
            <a:extLst>
              <a:ext uri="{FF2B5EF4-FFF2-40B4-BE49-F238E27FC236}">
                <a16:creationId xmlns:a16="http://schemas.microsoft.com/office/drawing/2014/main" id="{37F6FE4C-D670-1F4F-98CF-C22AF53A30D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71D560B5-2F23-6D4F-0DD1-D59DC33C27CA}"/>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215757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CE94400-18D4-FC7B-FD91-58D6397A7FA0}"/>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5BF21F06-8C45-D47A-9842-D8A26559F43E}"/>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62C8983B-FD7A-9AA5-6145-4882B36FCF04}"/>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5" name="Marcador de Posição do Rodapé 4">
            <a:extLst>
              <a:ext uri="{FF2B5EF4-FFF2-40B4-BE49-F238E27FC236}">
                <a16:creationId xmlns:a16="http://schemas.microsoft.com/office/drawing/2014/main" id="{AF0E591C-2A7A-3B49-BB00-12B8998BCA3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C61A7529-16BC-B933-3689-A009C4E57A89}"/>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87763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751EF-5183-5449-4122-FE64A7F3C9AF}"/>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4585D299-AF89-01AB-4E72-7B7E3340EFFD}"/>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69C517B-1388-65B8-6CE5-A59EA462560B}"/>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5" name="Marcador de Posição do Rodapé 4">
            <a:extLst>
              <a:ext uri="{FF2B5EF4-FFF2-40B4-BE49-F238E27FC236}">
                <a16:creationId xmlns:a16="http://schemas.microsoft.com/office/drawing/2014/main" id="{CCCDF2F8-36FA-2ADA-401A-DC59D255338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BBE81E9-4A5C-56AB-ED91-752A4A55F6EA}"/>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174430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2CD96-459A-B945-8F38-BFB4B0C72EE8}"/>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04689A9-F390-C458-B929-108543EF72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9319F108-EC9D-8271-6EE8-3D1C589E138B}"/>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5" name="Marcador de Posição do Rodapé 4">
            <a:extLst>
              <a:ext uri="{FF2B5EF4-FFF2-40B4-BE49-F238E27FC236}">
                <a16:creationId xmlns:a16="http://schemas.microsoft.com/office/drawing/2014/main" id="{53AAF899-6B0D-91CC-D9E9-A6368BB514D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31F1D5F3-4070-C2CC-0CF1-40A4BBE65DFF}"/>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3511560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30C3C-CF9E-2DAC-5689-DC9E24208090}"/>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51D1FA2-66E3-488B-F447-18FAC643799A}"/>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95AC8813-8F7D-9020-F620-BF1F0F34A839}"/>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D0969A11-1C2C-D649-732F-3A2BFDA608A2}"/>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6" name="Marcador de Posição do Rodapé 5">
            <a:extLst>
              <a:ext uri="{FF2B5EF4-FFF2-40B4-BE49-F238E27FC236}">
                <a16:creationId xmlns:a16="http://schemas.microsoft.com/office/drawing/2014/main" id="{4AD0BB5E-4706-FFE1-8B75-750A173F52D6}"/>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96DF9C06-66B7-0E0C-3898-1AE303038FEF}"/>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278553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0624A-8D0F-1DC2-3AC4-400F9BB1C96D}"/>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5F7A01FD-24D7-82A2-A1FB-8E99B2604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91C04036-74B6-9AEF-BE76-167374C6053C}"/>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F1DD7889-9579-0FBB-BB96-E69FE92EB3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12366B06-EFAA-670F-93B3-3E77C43A92F0}"/>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6FD21C1E-A513-B3B3-556E-0EA6FB197BDF}"/>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8" name="Marcador de Posição do Rodapé 7">
            <a:extLst>
              <a:ext uri="{FF2B5EF4-FFF2-40B4-BE49-F238E27FC236}">
                <a16:creationId xmlns:a16="http://schemas.microsoft.com/office/drawing/2014/main" id="{1B27811B-16B4-21EB-B125-DB5448250632}"/>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B3CFA9AE-18EA-FAC0-5AA6-7706C9329BB6}"/>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143114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E6256-8F14-CD6C-F031-84338CD6162B}"/>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C5FAF7E5-B653-BD51-7CAD-2994E89091C7}"/>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4" name="Marcador de Posição do Rodapé 3">
            <a:extLst>
              <a:ext uri="{FF2B5EF4-FFF2-40B4-BE49-F238E27FC236}">
                <a16:creationId xmlns:a16="http://schemas.microsoft.com/office/drawing/2014/main" id="{136AA6D9-A4C6-339A-F548-8BBD6C2240F6}"/>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8329DE57-3633-C510-E331-E1E50B3BC4CD}"/>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403609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42DCDFF7-D5BA-13DC-21C8-1163EE7EE195}"/>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3" name="Marcador de Posição do Rodapé 2">
            <a:extLst>
              <a:ext uri="{FF2B5EF4-FFF2-40B4-BE49-F238E27FC236}">
                <a16:creationId xmlns:a16="http://schemas.microsoft.com/office/drawing/2014/main" id="{0A6BBADD-555F-3D87-7B10-B8B45A0C808B}"/>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1FAB568C-C5F9-BDCA-0D83-E0233C90C461}"/>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418819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97217-6837-E414-7B13-A24C6AC7F1FB}"/>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8761B296-C595-7322-E229-F6106E4BE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4EFCDB53-1034-9FF6-4EBC-A2C933FFA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D1F226AC-BF04-3A26-7A16-6FA370F7A9FA}"/>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6" name="Marcador de Posição do Rodapé 5">
            <a:extLst>
              <a:ext uri="{FF2B5EF4-FFF2-40B4-BE49-F238E27FC236}">
                <a16:creationId xmlns:a16="http://schemas.microsoft.com/office/drawing/2014/main" id="{45F5AFCF-2C09-8F03-D756-D23CB046D339}"/>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96E3F943-763B-C579-D015-21AF5F1965E5}"/>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339679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97149-2FED-F908-B9E2-F0D51AC4C46E}"/>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70EBD760-85F0-E820-D2E1-5C42290E3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76090D6A-4726-8D7C-AA12-7B8093B13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6280276E-5A0B-8C6D-2499-DB2C34C11B05}"/>
              </a:ext>
            </a:extLst>
          </p:cNvPr>
          <p:cNvSpPr>
            <a:spLocks noGrp="1"/>
          </p:cNvSpPr>
          <p:nvPr>
            <p:ph type="dt" sz="half" idx="10"/>
          </p:nvPr>
        </p:nvSpPr>
        <p:spPr/>
        <p:txBody>
          <a:bodyPr/>
          <a:lstStyle/>
          <a:p>
            <a:fld id="{B0AC05E3-3624-4189-8D9F-EF4636E68FDC}" type="datetimeFigureOut">
              <a:rPr lang="pt-PT" smtClean="0"/>
              <a:t>18/03/2024</a:t>
            </a:fld>
            <a:endParaRPr lang="pt-PT"/>
          </a:p>
        </p:txBody>
      </p:sp>
      <p:sp>
        <p:nvSpPr>
          <p:cNvPr id="6" name="Marcador de Posição do Rodapé 5">
            <a:extLst>
              <a:ext uri="{FF2B5EF4-FFF2-40B4-BE49-F238E27FC236}">
                <a16:creationId xmlns:a16="http://schemas.microsoft.com/office/drawing/2014/main" id="{7C0AD307-C2F2-3A7D-3E3B-DB502C6DB4D8}"/>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AC1017C7-2945-21AD-C88E-4B2805B7AC3A}"/>
              </a:ext>
            </a:extLst>
          </p:cNvPr>
          <p:cNvSpPr>
            <a:spLocks noGrp="1"/>
          </p:cNvSpPr>
          <p:nvPr>
            <p:ph type="sldNum" sz="quarter" idx="12"/>
          </p:nvPr>
        </p:nvSpPr>
        <p:spPr/>
        <p:txBody>
          <a:bodyPr/>
          <a:lstStyle/>
          <a:p>
            <a:fld id="{9D2275CD-6F9B-433F-BEC9-64B8BBC82DFA}" type="slidenum">
              <a:rPr lang="pt-PT" smtClean="0"/>
              <a:t>‹nº›</a:t>
            </a:fld>
            <a:endParaRPr lang="pt-PT"/>
          </a:p>
        </p:txBody>
      </p:sp>
    </p:spTree>
    <p:extLst>
      <p:ext uri="{BB962C8B-B14F-4D97-AF65-F5344CB8AC3E}">
        <p14:creationId xmlns:p14="http://schemas.microsoft.com/office/powerpoint/2010/main" val="275576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8C24592C-80E7-F36E-E504-E554041E8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EC565776-AC50-AE69-A9C2-8050D8651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1A6E135-E8DB-EF84-FEE0-3C5E27992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AC05E3-3624-4189-8D9F-EF4636E68FDC}" type="datetimeFigureOut">
              <a:rPr lang="pt-PT" smtClean="0"/>
              <a:t>18/03/2024</a:t>
            </a:fld>
            <a:endParaRPr lang="pt-PT"/>
          </a:p>
        </p:txBody>
      </p:sp>
      <p:sp>
        <p:nvSpPr>
          <p:cNvPr id="5" name="Marcador de Posição do Rodapé 4">
            <a:extLst>
              <a:ext uri="{FF2B5EF4-FFF2-40B4-BE49-F238E27FC236}">
                <a16:creationId xmlns:a16="http://schemas.microsoft.com/office/drawing/2014/main" id="{D2871CBF-F6BD-2DEF-4C82-9C798FB9D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A224CE85-0A2C-BEEB-C1EE-79231C221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2275CD-6F9B-433F-BEC9-64B8BBC82DFA}" type="slidenum">
              <a:rPr lang="pt-PT" smtClean="0"/>
              <a:t>‹nº›</a:t>
            </a:fld>
            <a:endParaRPr lang="pt-PT"/>
          </a:p>
        </p:txBody>
      </p:sp>
    </p:spTree>
    <p:extLst>
      <p:ext uri="{BB962C8B-B14F-4D97-AF65-F5344CB8AC3E}">
        <p14:creationId xmlns:p14="http://schemas.microsoft.com/office/powerpoint/2010/main" val="2878017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t.wikipedia.org/wiki/Violeta_Santos_Moura" TargetMode="External"/><Relationship Id="rId2" Type="http://schemas.openxmlformats.org/officeDocument/2006/relationships/hyperlink" Target="https://www.violetamoura.eu/about" TargetMode="External"/><Relationship Id="rId1" Type="http://schemas.openxmlformats.org/officeDocument/2006/relationships/slideLayout" Target="../slideLayouts/slideLayout2.xml"/><Relationship Id="rId4" Type="http://schemas.openxmlformats.org/officeDocument/2006/relationships/hyperlink" Target="https://www.jpn.up.pt/2021/11/11/violeta-santos-moura-a-imprensa-e-um-dos-pilares-da-democraci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2B23459-286F-0695-35FE-4CB9CD58F835}"/>
              </a:ext>
            </a:extLst>
          </p:cNvPr>
          <p:cNvSpPr>
            <a:spLocks noGrp="1"/>
          </p:cNvSpPr>
          <p:nvPr>
            <p:ph type="ctrTitle"/>
          </p:nvPr>
        </p:nvSpPr>
        <p:spPr>
          <a:xfrm>
            <a:off x="1179576" y="1261423"/>
            <a:ext cx="9829800" cy="1325880"/>
          </a:xfrm>
        </p:spPr>
        <p:txBody>
          <a:bodyPr vert="horz" lIns="91440" tIns="45720" rIns="91440" bIns="45720" rtlCol="0" anchor="b">
            <a:normAutofit/>
          </a:bodyPr>
          <a:lstStyle/>
          <a:p>
            <a:r>
              <a:rPr lang="en-US" sz="3600" kern="1200" dirty="0" err="1">
                <a:solidFill>
                  <a:schemeClr val="tx2"/>
                </a:solidFill>
                <a:latin typeface="+mj-lt"/>
                <a:ea typeface="+mj-ea"/>
                <a:cs typeface="+mj-cs"/>
              </a:rPr>
              <a:t>Fotojornalista</a:t>
            </a:r>
            <a:r>
              <a:rPr lang="en-US" sz="3600" kern="1200" dirty="0">
                <a:solidFill>
                  <a:schemeClr val="tx2"/>
                </a:solidFill>
                <a:latin typeface="+mj-lt"/>
                <a:ea typeface="+mj-ea"/>
                <a:cs typeface="+mj-cs"/>
              </a:rPr>
              <a:t> Nacional</a:t>
            </a:r>
          </a:p>
        </p:txBody>
      </p:sp>
      <p:grpSp>
        <p:nvGrpSpPr>
          <p:cNvPr id="13" name="Group 12">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14" name="Freeform: Shape 13">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ítulo 2">
            <a:extLst>
              <a:ext uri="{FF2B5EF4-FFF2-40B4-BE49-F238E27FC236}">
                <a16:creationId xmlns:a16="http://schemas.microsoft.com/office/drawing/2014/main" id="{BAEC2735-8D37-0467-60DB-B4B859E3DA96}"/>
              </a:ext>
            </a:extLst>
          </p:cNvPr>
          <p:cNvSpPr>
            <a:spLocks noGrp="1"/>
          </p:cNvSpPr>
          <p:nvPr>
            <p:ph type="subTitle" idx="1"/>
          </p:nvPr>
        </p:nvSpPr>
        <p:spPr>
          <a:xfrm>
            <a:off x="804672" y="2827419"/>
            <a:ext cx="5126896" cy="3227626"/>
          </a:xfrm>
        </p:spPr>
        <p:txBody>
          <a:bodyPr vert="horz" lIns="91440" tIns="45720" rIns="91440" bIns="45720" rtlCol="0" anchor="ctr">
            <a:normAutofit/>
          </a:bodyPr>
          <a:lstStyle/>
          <a:p>
            <a:pPr indent="-228600" algn="l">
              <a:buFont typeface="Arial" panose="020B0604020202020204" pitchFamily="34" charset="0"/>
              <a:buChar char="•"/>
            </a:pPr>
            <a:endParaRPr lang="en-US" sz="1800" dirty="0">
              <a:solidFill>
                <a:schemeClr val="tx2"/>
              </a:solidFill>
              <a:latin typeface="Times New Roman" panose="02020603050405020304" pitchFamily="18" charset="0"/>
              <a:cs typeface="Times New Roman" panose="02020603050405020304" pitchFamily="18" charset="0"/>
            </a:endParaRPr>
          </a:p>
          <a:p>
            <a:pPr indent="-228600" algn="l">
              <a:buFont typeface="Arial" panose="020B0604020202020204" pitchFamily="34" charset="0"/>
              <a:buChar char="•"/>
            </a:pPr>
            <a:endParaRPr lang="en-US" sz="1800" dirty="0">
              <a:solidFill>
                <a:schemeClr val="tx2"/>
              </a:solidFill>
              <a:latin typeface="Times New Roman" panose="02020603050405020304" pitchFamily="18" charset="0"/>
              <a:cs typeface="Times New Roman" panose="02020603050405020304" pitchFamily="18" charset="0"/>
            </a:endParaRPr>
          </a:p>
          <a:p>
            <a:pPr indent="-228600" algn="l">
              <a:buFont typeface="Arial" panose="020B0604020202020204" pitchFamily="34" charset="0"/>
              <a:buChar char="•"/>
            </a:pPr>
            <a:endParaRPr lang="en-US" sz="1800" dirty="0">
              <a:solidFill>
                <a:schemeClr val="tx2"/>
              </a:solidFill>
              <a:latin typeface="Times New Roman" panose="02020603050405020304" pitchFamily="18" charset="0"/>
              <a:cs typeface="Times New Roman" panose="02020603050405020304" pitchFamily="18" charset="0"/>
            </a:endParaRPr>
          </a:p>
          <a:p>
            <a:pPr indent="-228600" algn="l">
              <a:buFont typeface="Arial" panose="020B0604020202020204" pitchFamily="34" charset="0"/>
              <a:buChar char="•"/>
            </a:pPr>
            <a:r>
              <a:rPr lang="en-US" sz="1800" dirty="0" err="1">
                <a:solidFill>
                  <a:schemeClr val="tx2"/>
                </a:solidFill>
                <a:latin typeface="Times New Roman" panose="02020603050405020304" pitchFamily="18" charset="0"/>
                <a:cs typeface="Times New Roman" panose="02020603050405020304" pitchFamily="18" charset="0"/>
              </a:rPr>
              <a:t>Licenciatura</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Ciências</a:t>
            </a:r>
            <a:r>
              <a:rPr lang="en-US" sz="1800" dirty="0">
                <a:solidFill>
                  <a:schemeClr val="tx2"/>
                </a:solidFill>
                <a:latin typeface="Times New Roman" panose="02020603050405020304" pitchFamily="18" charset="0"/>
                <a:cs typeface="Times New Roman" panose="02020603050405020304" pitchFamily="18" charset="0"/>
              </a:rPr>
              <a:t> da </a:t>
            </a:r>
            <a:r>
              <a:rPr lang="en-US" sz="1800" dirty="0" err="1">
                <a:solidFill>
                  <a:schemeClr val="tx2"/>
                </a:solidFill>
                <a:latin typeface="Times New Roman" panose="02020603050405020304" pitchFamily="18" charset="0"/>
                <a:cs typeface="Times New Roman" panose="02020603050405020304" pitchFamily="18" charset="0"/>
              </a:rPr>
              <a:t>Comunicação</a:t>
            </a:r>
            <a:r>
              <a:rPr lang="en-US" sz="1800" dirty="0">
                <a:solidFill>
                  <a:schemeClr val="tx2"/>
                </a:solidFill>
                <a:latin typeface="Times New Roman" panose="02020603050405020304" pitchFamily="18" charset="0"/>
                <a:cs typeface="Times New Roman" panose="02020603050405020304" pitchFamily="18" charset="0"/>
              </a:rPr>
              <a:t> 3ºano</a:t>
            </a:r>
          </a:p>
          <a:p>
            <a:pPr indent="-228600" algn="l">
              <a:buFont typeface="Arial" panose="020B0604020202020204" pitchFamily="34" charset="0"/>
              <a:buChar char="•"/>
            </a:pPr>
            <a:r>
              <a:rPr lang="en-US" sz="1800" dirty="0">
                <a:solidFill>
                  <a:schemeClr val="tx2"/>
                </a:solidFill>
                <a:latin typeface="Times New Roman" panose="02020603050405020304" pitchFamily="18" charset="0"/>
                <a:cs typeface="Times New Roman" panose="02020603050405020304" pitchFamily="18" charset="0"/>
              </a:rPr>
              <a:t> Ano letivo:2023/2024 </a:t>
            </a:r>
          </a:p>
          <a:p>
            <a:pPr indent="-228600" algn="l">
              <a:buFont typeface="Arial" panose="020B0604020202020204" pitchFamily="34" charset="0"/>
              <a:buChar char="•"/>
            </a:pPr>
            <a:r>
              <a:rPr lang="en-US" sz="1800" dirty="0" err="1">
                <a:solidFill>
                  <a:schemeClr val="tx2"/>
                </a:solidFill>
                <a:latin typeface="Times New Roman" panose="02020603050405020304" pitchFamily="18" charset="0"/>
                <a:cs typeface="Times New Roman" panose="02020603050405020304" pitchFamily="18" charset="0"/>
              </a:rPr>
              <a:t>Unidade</a:t>
            </a:r>
            <a:r>
              <a:rPr lang="en-US" sz="1800" dirty="0">
                <a:solidFill>
                  <a:schemeClr val="tx2"/>
                </a:solidFill>
                <a:latin typeface="Times New Roman" panose="02020603050405020304" pitchFamily="18" charset="0"/>
                <a:cs typeface="Times New Roman" panose="02020603050405020304" pitchFamily="18" charset="0"/>
              </a:rPr>
              <a:t> Curricular de </a:t>
            </a:r>
            <a:r>
              <a:rPr lang="en-US" sz="1800" dirty="0" err="1">
                <a:solidFill>
                  <a:schemeClr val="tx2"/>
                </a:solidFill>
                <a:latin typeface="Times New Roman" panose="02020603050405020304" pitchFamily="18" charset="0"/>
                <a:cs typeface="Times New Roman" panose="02020603050405020304" pitchFamily="18" charset="0"/>
              </a:rPr>
              <a:t>Fotojornalismo</a:t>
            </a:r>
            <a:r>
              <a:rPr lang="en-US" sz="1800" dirty="0">
                <a:solidFill>
                  <a:schemeClr val="tx2"/>
                </a:solidFill>
                <a:latin typeface="Times New Roman" panose="02020603050405020304" pitchFamily="18" charset="0"/>
                <a:cs typeface="Times New Roman" panose="02020603050405020304" pitchFamily="18" charset="0"/>
              </a:rPr>
              <a:t> </a:t>
            </a:r>
          </a:p>
          <a:p>
            <a:pPr indent="-228600" algn="l">
              <a:buFont typeface="Arial" panose="020B0604020202020204" pitchFamily="34" charset="0"/>
              <a:buChar char="•"/>
            </a:pPr>
            <a:r>
              <a:rPr lang="en-US" sz="1800" dirty="0">
                <a:solidFill>
                  <a:schemeClr val="tx2"/>
                </a:solidFill>
                <a:latin typeface="Times New Roman" panose="02020603050405020304" pitchFamily="18" charset="0"/>
                <a:cs typeface="Times New Roman" panose="02020603050405020304" pitchFamily="18" charset="0"/>
              </a:rPr>
              <a:t>Professor: Pedro </a:t>
            </a:r>
            <a:r>
              <a:rPr lang="en-US" sz="1800" dirty="0" err="1">
                <a:solidFill>
                  <a:schemeClr val="tx2"/>
                </a:solidFill>
                <a:latin typeface="Times New Roman" panose="02020603050405020304" pitchFamily="18" charset="0"/>
                <a:cs typeface="Times New Roman" panose="02020603050405020304" pitchFamily="18" charset="0"/>
              </a:rPr>
              <a:t>Colaço</a:t>
            </a:r>
            <a:endParaRPr lang="en-US" sz="1800" dirty="0">
              <a:solidFill>
                <a:schemeClr val="tx2"/>
              </a:solidFill>
              <a:latin typeface="Times New Roman" panose="02020603050405020304" pitchFamily="18" charset="0"/>
              <a:cs typeface="Times New Roman" panose="02020603050405020304" pitchFamily="18" charset="0"/>
            </a:endParaRPr>
          </a:p>
          <a:p>
            <a:pPr indent="-228600" algn="l">
              <a:buFont typeface="Arial" panose="020B0604020202020204" pitchFamily="34" charset="0"/>
              <a:buChar char="•"/>
            </a:pPr>
            <a:r>
              <a:rPr lang="en-US" sz="1800" dirty="0">
                <a:solidFill>
                  <a:schemeClr val="tx2"/>
                </a:solidFill>
                <a:latin typeface="Times New Roman" panose="02020603050405020304" pitchFamily="18" charset="0"/>
                <a:cs typeface="Times New Roman" panose="02020603050405020304" pitchFamily="18" charset="0"/>
              </a:rPr>
              <a:t>Aluna: Juliana Pereira Gomes </a:t>
            </a:r>
          </a:p>
        </p:txBody>
      </p:sp>
      <p:grpSp>
        <p:nvGrpSpPr>
          <p:cNvPr id="19" name="Group 18">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20" name="Freeform: Shape 19">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Imagem 3" descr="Home [spam.utad.pt]">
            <a:extLst>
              <a:ext uri="{FF2B5EF4-FFF2-40B4-BE49-F238E27FC236}">
                <a16:creationId xmlns:a16="http://schemas.microsoft.com/office/drawing/2014/main" id="{C0F47165-CDB3-3E5C-F68A-464BBE3F3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735935" y="4238457"/>
            <a:ext cx="3992671" cy="1358120"/>
          </a:xfrm>
          <a:prstGeom prst="rect">
            <a:avLst/>
          </a:prstGeom>
          <a:noFill/>
        </p:spPr>
      </p:pic>
    </p:spTree>
    <p:extLst>
      <p:ext uri="{BB962C8B-B14F-4D97-AF65-F5344CB8AC3E}">
        <p14:creationId xmlns:p14="http://schemas.microsoft.com/office/powerpoint/2010/main" val="142702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7DA39C-5DD7-C7C0-DDA4-179B8FB716CF}"/>
              </a:ext>
            </a:extLst>
          </p:cNvPr>
          <p:cNvSpPr>
            <a:spLocks noGrp="1"/>
          </p:cNvSpPr>
          <p:nvPr>
            <p:ph type="title"/>
          </p:nvPr>
        </p:nvSpPr>
        <p:spPr/>
        <p:txBody>
          <a:bodyPr/>
          <a:lstStyle/>
          <a:p>
            <a:r>
              <a:rPr lang="pt-PT" dirty="0">
                <a:latin typeface="Times New Roman" panose="02020603050405020304" pitchFamily="18" charset="0"/>
                <a:cs typeface="Times New Roman" panose="02020603050405020304" pitchFamily="18" charset="0"/>
              </a:rPr>
              <a:t>Equipamento Utilizado</a:t>
            </a:r>
          </a:p>
        </p:txBody>
      </p:sp>
      <p:sp>
        <p:nvSpPr>
          <p:cNvPr id="3" name="Marcador de Posição de Conteúdo 2">
            <a:extLst>
              <a:ext uri="{FF2B5EF4-FFF2-40B4-BE49-F238E27FC236}">
                <a16:creationId xmlns:a16="http://schemas.microsoft.com/office/drawing/2014/main" id="{81824BE5-E6EA-E56A-5909-9C0F199FDA2B}"/>
              </a:ext>
            </a:extLst>
          </p:cNvPr>
          <p:cNvSpPr>
            <a:spLocks noGrp="1"/>
          </p:cNvSpPr>
          <p:nvPr>
            <p:ph idx="1"/>
          </p:nvPr>
        </p:nvSpPr>
        <p:spPr>
          <a:xfrm>
            <a:off x="838200" y="2833052"/>
            <a:ext cx="10515600" cy="1191895"/>
          </a:xfrm>
        </p:spPr>
        <p:txBody>
          <a:bodyPr/>
          <a:lstStyle/>
          <a:p>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Camaras</a:t>
            </a:r>
            <a:r>
              <a:rPr lang="pt-PT" sz="20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 Lentes</a:t>
            </a:r>
            <a:r>
              <a:rPr lang="pt-PT" sz="20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Sistema de iluminação,</a:t>
            </a:r>
            <a:r>
              <a:rPr lang="pt-PT" sz="20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Tripé, Bolsas, Cartões de Memória,</a:t>
            </a:r>
            <a:r>
              <a:rPr lang="pt-PT" sz="20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Computador Portátil</a:t>
            </a:r>
            <a:r>
              <a:rPr lang="pt-PT" sz="20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Equipamentos de proteção pessoal.</a:t>
            </a:r>
          </a:p>
          <a:p>
            <a:endParaRPr lang="pt-PT" dirty="0"/>
          </a:p>
        </p:txBody>
      </p:sp>
    </p:spTree>
    <p:extLst>
      <p:ext uri="{BB962C8B-B14F-4D97-AF65-F5344CB8AC3E}">
        <p14:creationId xmlns:p14="http://schemas.microsoft.com/office/powerpoint/2010/main" val="2828750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9D51BF-81D5-3BD3-61E5-7E0E27FBCF31}"/>
              </a:ext>
            </a:extLst>
          </p:cNvPr>
          <p:cNvSpPr>
            <a:spLocks noGrp="1"/>
          </p:cNvSpPr>
          <p:nvPr>
            <p:ph type="title"/>
          </p:nvPr>
        </p:nvSpPr>
        <p:spPr/>
        <p:txBody>
          <a:bodyPr/>
          <a:lstStyle/>
          <a:p>
            <a:pPr algn="ctr"/>
            <a:r>
              <a:rPr lang="pt-PT" dirty="0"/>
              <a:t>Portefólio</a:t>
            </a:r>
          </a:p>
        </p:txBody>
      </p:sp>
      <p:sp>
        <p:nvSpPr>
          <p:cNvPr id="3" name="Marcador de Posição de Conteúdo 2">
            <a:extLst>
              <a:ext uri="{FF2B5EF4-FFF2-40B4-BE49-F238E27FC236}">
                <a16:creationId xmlns:a16="http://schemas.microsoft.com/office/drawing/2014/main" id="{2B449D17-C332-E64A-5B2E-17EA0F28687C}"/>
              </a:ext>
            </a:extLst>
          </p:cNvPr>
          <p:cNvSpPr>
            <a:spLocks noGrp="1"/>
          </p:cNvSpPr>
          <p:nvPr>
            <p:ph idx="1"/>
          </p:nvPr>
        </p:nvSpPr>
        <p:spPr>
          <a:xfrm>
            <a:off x="2636520" y="1917065"/>
            <a:ext cx="6918960" cy="4351338"/>
          </a:xfrm>
        </p:spPr>
        <p:txBody>
          <a:bodyPr/>
          <a:lstStyle/>
          <a:p>
            <a:pPr marL="0" indent="0" algn="ctr">
              <a:buNone/>
            </a:pPr>
            <a:endParaRPr lang="pt-PT" b="1" dirty="0">
              <a:latin typeface="Times New Roman" panose="02020603050405020304" pitchFamily="18" charset="0"/>
              <a:cs typeface="Times New Roman" panose="02020603050405020304" pitchFamily="18" charset="0"/>
            </a:endParaRPr>
          </a:p>
          <a:p>
            <a:pPr marL="0" indent="0" algn="ctr">
              <a:buNone/>
            </a:pPr>
            <a:r>
              <a:rPr lang="pt-PT" sz="3600" b="1" dirty="0">
                <a:latin typeface="Times New Roman" panose="02020603050405020304" pitchFamily="18" charset="0"/>
                <a:cs typeface="Times New Roman" panose="02020603050405020304" pitchFamily="18" charset="0"/>
              </a:rPr>
              <a:t>1º tema </a:t>
            </a:r>
          </a:p>
          <a:p>
            <a:pPr marL="0" indent="0" algn="ctr">
              <a:buNone/>
            </a:pPr>
            <a:r>
              <a:rPr lang="pt-PT" sz="3600" b="1" dirty="0">
                <a:latin typeface="Times New Roman" panose="02020603050405020304" pitchFamily="18" charset="0"/>
                <a:cs typeface="Times New Roman" panose="02020603050405020304" pitchFamily="18" charset="0"/>
              </a:rPr>
              <a:t>Sob Austeridade</a:t>
            </a:r>
          </a:p>
          <a:p>
            <a:pPr marL="0" indent="0" algn="ctr">
              <a:buNone/>
            </a:pPr>
            <a:r>
              <a:rPr lang="pt-PT" sz="3600" b="1" dirty="0">
                <a:latin typeface="Times New Roman" panose="02020603050405020304" pitchFamily="18" charset="0"/>
                <a:cs typeface="Times New Roman" panose="02020603050405020304" pitchFamily="18" charset="0"/>
              </a:rPr>
              <a:t>( </a:t>
            </a:r>
            <a:r>
              <a:rPr lang="pt-PT" sz="3600" b="1" dirty="0" err="1">
                <a:latin typeface="Times New Roman" panose="02020603050405020304" pitchFamily="18" charset="0"/>
                <a:cs typeface="Times New Roman" panose="02020603050405020304" pitchFamily="18" charset="0"/>
              </a:rPr>
              <a:t>On</a:t>
            </a:r>
            <a:r>
              <a:rPr lang="pt-PT" sz="3600" b="1" dirty="0">
                <a:latin typeface="Times New Roman" panose="02020603050405020304" pitchFamily="18" charset="0"/>
                <a:cs typeface="Times New Roman" panose="02020603050405020304" pitchFamily="18" charset="0"/>
              </a:rPr>
              <a:t> </a:t>
            </a:r>
            <a:r>
              <a:rPr lang="pt-PT" sz="3600" b="1" dirty="0" err="1">
                <a:latin typeface="Times New Roman" panose="02020603050405020304" pitchFamily="18" charset="0"/>
                <a:cs typeface="Times New Roman" panose="02020603050405020304" pitchFamily="18" charset="0"/>
              </a:rPr>
              <a:t>Austerity</a:t>
            </a:r>
            <a:r>
              <a:rPr lang="pt-PT" sz="3600" b="1" dirty="0">
                <a:latin typeface="Times New Roman" panose="02020603050405020304" pitchFamily="18" charset="0"/>
                <a:cs typeface="Times New Roman" panose="02020603050405020304" pitchFamily="18" charset="0"/>
              </a:rPr>
              <a:t>)-2012-2013</a:t>
            </a:r>
          </a:p>
          <a:p>
            <a:pPr marL="0" indent="0" algn="ctr">
              <a:buNone/>
            </a:pPr>
            <a:endParaRPr lang="pt-PT" b="1" dirty="0">
              <a:latin typeface="Times New Roman" panose="02020603050405020304" pitchFamily="18" charset="0"/>
              <a:cs typeface="Times New Roman" panose="02020603050405020304" pitchFamily="18" charset="0"/>
            </a:endParaRPr>
          </a:p>
          <a:p>
            <a:pPr marL="0" indent="0" algn="ctr">
              <a:buNone/>
            </a:pPr>
            <a:endParaRPr lang="pt-PT" b="1" dirty="0">
              <a:latin typeface="Times New Roman" panose="02020603050405020304" pitchFamily="18" charset="0"/>
              <a:cs typeface="Times New Roman" panose="02020603050405020304" pitchFamily="18" charset="0"/>
            </a:endParaRPr>
          </a:p>
          <a:p>
            <a:pPr marL="0" indent="0" algn="ctr">
              <a:buNone/>
            </a:pPr>
            <a:r>
              <a:rPr lang="pt-PT" sz="2000" dirty="0">
                <a:latin typeface="Times New Roman" panose="02020603050405020304" pitchFamily="18" charset="0"/>
                <a:cs typeface="Times New Roman" panose="02020603050405020304" pitchFamily="18" charset="0"/>
              </a:rPr>
              <a:t>Europa</a:t>
            </a:r>
          </a:p>
        </p:txBody>
      </p:sp>
    </p:spTree>
    <p:extLst>
      <p:ext uri="{BB962C8B-B14F-4D97-AF65-F5344CB8AC3E}">
        <p14:creationId xmlns:p14="http://schemas.microsoft.com/office/powerpoint/2010/main" val="89798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3E44A-6801-9268-26CC-843C73FA5151}"/>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778A6DD8-5F2C-63F7-3B49-D11E2C3128CD}"/>
              </a:ext>
            </a:extLst>
          </p:cNvPr>
          <p:cNvPicPr>
            <a:picLocks noGrp="1" noChangeAspect="1"/>
          </p:cNvPicPr>
          <p:nvPr>
            <p:ph idx="1"/>
          </p:nvPr>
        </p:nvPicPr>
        <p:blipFill>
          <a:blip r:embed="rId2"/>
          <a:stretch>
            <a:fillRect/>
          </a:stretch>
        </p:blipFill>
        <p:spPr>
          <a:xfrm>
            <a:off x="2711245" y="365125"/>
            <a:ext cx="6769510" cy="4530834"/>
          </a:xfrm>
          <a:prstGeom prst="rect">
            <a:avLst/>
          </a:prstGeom>
        </p:spPr>
      </p:pic>
      <p:sp>
        <p:nvSpPr>
          <p:cNvPr id="6" name="CaixaDeTexto 5">
            <a:extLst>
              <a:ext uri="{FF2B5EF4-FFF2-40B4-BE49-F238E27FC236}">
                <a16:creationId xmlns:a16="http://schemas.microsoft.com/office/drawing/2014/main" id="{DE1A7F6D-3D2E-7DBE-8028-B3BC698888EC}"/>
              </a:ext>
            </a:extLst>
          </p:cNvPr>
          <p:cNvSpPr txBox="1"/>
          <p:nvPr/>
        </p:nvSpPr>
        <p:spPr>
          <a:xfrm>
            <a:off x="838200" y="5019861"/>
            <a:ext cx="10515600" cy="1029064"/>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Uma tela mostra uma reportagem sobre novas medidas de austeridade anunciadas pelo primeiro-ministro de Portugal. Com o desemprego a atingir os 26% em alguns países, ultrapassando os 25% dos EUA durante a Grande Depressão, a Europa vive uma das suas maiores crises socioeconómicas.</a:t>
            </a:r>
          </a:p>
        </p:txBody>
      </p:sp>
    </p:spTree>
    <p:extLst>
      <p:ext uri="{BB962C8B-B14F-4D97-AF65-F5344CB8AC3E}">
        <p14:creationId xmlns:p14="http://schemas.microsoft.com/office/powerpoint/2010/main" val="1811311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C48BAA-B91D-52A5-DF0A-940F414E13C5}"/>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8FE5226C-DCE6-13B4-0377-29102DBA5EFE}"/>
              </a:ext>
            </a:extLst>
          </p:cNvPr>
          <p:cNvPicPr>
            <a:picLocks noGrp="1" noChangeAspect="1"/>
          </p:cNvPicPr>
          <p:nvPr>
            <p:ph idx="1"/>
          </p:nvPr>
        </p:nvPicPr>
        <p:blipFill>
          <a:blip r:embed="rId2"/>
          <a:stretch>
            <a:fillRect/>
          </a:stretch>
        </p:blipFill>
        <p:spPr>
          <a:xfrm>
            <a:off x="2762864" y="365125"/>
            <a:ext cx="6666271" cy="4454213"/>
          </a:xfrm>
          <a:prstGeom prst="rect">
            <a:avLst/>
          </a:prstGeom>
        </p:spPr>
      </p:pic>
      <p:sp>
        <p:nvSpPr>
          <p:cNvPr id="6" name="CaixaDeTexto 5">
            <a:extLst>
              <a:ext uri="{FF2B5EF4-FFF2-40B4-BE49-F238E27FC236}">
                <a16:creationId xmlns:a16="http://schemas.microsoft.com/office/drawing/2014/main" id="{7F1521B4-DA3C-AD44-FD52-013EFF3BD5FD}"/>
              </a:ext>
            </a:extLst>
          </p:cNvPr>
          <p:cNvSpPr txBox="1"/>
          <p:nvPr/>
        </p:nvSpPr>
        <p:spPr>
          <a:xfrm>
            <a:off x="838200" y="5112167"/>
            <a:ext cx="10515600" cy="465705"/>
          </a:xfrm>
          <a:prstGeom prst="rect">
            <a:avLst/>
          </a:prstGeom>
          <a:noFill/>
        </p:spPr>
        <p:txBody>
          <a:bodyPr wrap="square">
            <a:spAutoFit/>
          </a:bodyPr>
          <a:lstStyle/>
          <a:p>
            <a:pPr algn="just">
              <a:lnSpc>
                <a:spcPct val="150000"/>
              </a:lnSpc>
              <a:spcAft>
                <a:spcPts val="800"/>
              </a:spcAft>
            </a:pPr>
            <a:r>
              <a:rPr lang="pt-PT" sz="18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Protestos em frente ao parlamento português contra a desregulamentação e a precarização trabalhista.</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29389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Posição de Conteúdo 3" descr="Uma imagem com vestuário, ar livre, pessoa, pessoas&#10;&#10;Descrição gerada automaticamente">
            <a:extLst>
              <a:ext uri="{FF2B5EF4-FFF2-40B4-BE49-F238E27FC236}">
                <a16:creationId xmlns:a16="http://schemas.microsoft.com/office/drawing/2014/main" id="{89D7DCB4-6555-AF59-8CF6-49C95059E87F}"/>
              </a:ext>
            </a:extLst>
          </p:cNvPr>
          <p:cNvPicPr>
            <a:picLocks noGrp="1" noChangeAspect="1"/>
          </p:cNvPicPr>
          <p:nvPr>
            <p:ph idx="1"/>
          </p:nvPr>
        </p:nvPicPr>
        <p:blipFill rotWithShape="1">
          <a:blip r:embed="rId2"/>
          <a:srcRect t="11161" r="-2" b="4614"/>
          <a:stretch/>
        </p:blipFill>
        <p:spPr>
          <a:xfrm>
            <a:off x="2531904" y="745426"/>
            <a:ext cx="7443708" cy="4184818"/>
          </a:xfrm>
          <a:prstGeom prst="rect">
            <a:avLst/>
          </a:prstGeom>
        </p:spPr>
      </p:pic>
      <p:sp>
        <p:nvSpPr>
          <p:cNvPr id="6" name="CaixaDeTexto 5">
            <a:extLst>
              <a:ext uri="{FF2B5EF4-FFF2-40B4-BE49-F238E27FC236}">
                <a16:creationId xmlns:a16="http://schemas.microsoft.com/office/drawing/2014/main" id="{BB847011-DB32-9330-6003-0044F4B62BDE}"/>
              </a:ext>
            </a:extLst>
          </p:cNvPr>
          <p:cNvSpPr txBox="1"/>
          <p:nvPr/>
        </p:nvSpPr>
        <p:spPr>
          <a:xfrm>
            <a:off x="2926080" y="5307278"/>
            <a:ext cx="9601200" cy="307777"/>
          </a:xfrm>
          <a:prstGeom prst="rect">
            <a:avLst/>
          </a:prstGeom>
          <a:noFill/>
        </p:spPr>
        <p:txBody>
          <a:bodyPr wrap="square">
            <a:spAutoFit/>
          </a:bodyPr>
          <a:lstStyle/>
          <a:p>
            <a:r>
              <a:rPr lang="pt-PT" sz="1400" dirty="0">
                <a:latin typeface="Times New Roman" panose="02020603050405020304" pitchFamily="18" charset="0"/>
                <a:cs typeface="Times New Roman" panose="02020603050405020304" pitchFamily="18" charset="0"/>
              </a:rPr>
              <a:t>Legenda: Pessoas passam no centro de Lisboa onde uma faixa apela a uma greve nacional.</a:t>
            </a:r>
          </a:p>
        </p:txBody>
      </p:sp>
    </p:spTree>
    <p:extLst>
      <p:ext uri="{BB962C8B-B14F-4D97-AF65-F5344CB8AC3E}">
        <p14:creationId xmlns:p14="http://schemas.microsoft.com/office/powerpoint/2010/main" val="225529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Marcador de Posição de Conteúdo 9">
            <a:extLst>
              <a:ext uri="{FF2B5EF4-FFF2-40B4-BE49-F238E27FC236}">
                <a16:creationId xmlns:a16="http://schemas.microsoft.com/office/drawing/2014/main" id="{1D39D033-DD1D-3920-B4EF-DFCFFDBEEAE2}"/>
              </a:ext>
            </a:extLst>
          </p:cNvPr>
          <p:cNvPicPr>
            <a:picLocks noGrp="1" noChangeAspect="1"/>
          </p:cNvPicPr>
          <p:nvPr>
            <p:ph idx="1"/>
          </p:nvPr>
        </p:nvPicPr>
        <p:blipFill>
          <a:blip r:embed="rId2"/>
          <a:stretch>
            <a:fillRect/>
          </a:stretch>
        </p:blipFill>
        <p:spPr>
          <a:xfrm>
            <a:off x="2672979" y="590629"/>
            <a:ext cx="7394682" cy="4940917"/>
          </a:xfrm>
          <a:prstGeom prst="rect">
            <a:avLst/>
          </a:prstGeom>
        </p:spPr>
      </p:pic>
      <p:sp>
        <p:nvSpPr>
          <p:cNvPr id="12" name="CaixaDeTexto 11">
            <a:extLst>
              <a:ext uri="{FF2B5EF4-FFF2-40B4-BE49-F238E27FC236}">
                <a16:creationId xmlns:a16="http://schemas.microsoft.com/office/drawing/2014/main" id="{99B050AC-024E-818C-D5F0-69E236D1A90A}"/>
              </a:ext>
            </a:extLst>
          </p:cNvPr>
          <p:cNvSpPr txBox="1"/>
          <p:nvPr/>
        </p:nvSpPr>
        <p:spPr>
          <a:xfrm>
            <a:off x="694182" y="5505770"/>
            <a:ext cx="11352276" cy="1352230"/>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Um idoso passa por um restaurante fechado no centro de Lisboa. Estima-se que um aumento de 13% para 23% do IVA nos sectores de alimentação e bebidas, implementado pelo governo para cobrar mais impostos, tenha resultado na falência de quarenta mil empresas - restaurantes e cafés - e na perda direta de cerca de cem mil empregos. Isto causou um efeito de bola de neve de desemprego em grande escala, refletido noutros sectores relacionados e não diretamente relacionados.</a:t>
            </a:r>
          </a:p>
        </p:txBody>
      </p:sp>
    </p:spTree>
    <p:extLst>
      <p:ext uri="{BB962C8B-B14F-4D97-AF65-F5344CB8AC3E}">
        <p14:creationId xmlns:p14="http://schemas.microsoft.com/office/powerpoint/2010/main" val="3521111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58E49-371D-5982-E4A1-C31021944806}"/>
              </a:ext>
            </a:extLst>
          </p:cNvPr>
          <p:cNvSpPr>
            <a:spLocks noGrp="1"/>
          </p:cNvSpPr>
          <p:nvPr>
            <p:ph type="title"/>
          </p:nvPr>
        </p:nvSpPr>
        <p:spPr/>
        <p:txBody>
          <a:bodyPr/>
          <a:lstStyle/>
          <a:p>
            <a:endParaRPr lang="pt-PT"/>
          </a:p>
        </p:txBody>
      </p:sp>
      <p:pic>
        <p:nvPicPr>
          <p:cNvPr id="4" name="Marcador de Posição de Conteúdo 3" descr="Uma imagem com sapatos, pessoa, chão, vestuário&#10;&#10;Descrição gerada automaticamente">
            <a:extLst>
              <a:ext uri="{FF2B5EF4-FFF2-40B4-BE49-F238E27FC236}">
                <a16:creationId xmlns:a16="http://schemas.microsoft.com/office/drawing/2014/main" id="{B21BA970-F1A2-E366-6F21-07E20B28BC34}"/>
              </a:ext>
            </a:extLst>
          </p:cNvPr>
          <p:cNvPicPr>
            <a:picLocks noGrp="1" noChangeAspect="1"/>
          </p:cNvPicPr>
          <p:nvPr>
            <p:ph idx="1"/>
          </p:nvPr>
        </p:nvPicPr>
        <p:blipFill>
          <a:blip r:embed="rId2"/>
          <a:stretch>
            <a:fillRect/>
          </a:stretch>
        </p:blipFill>
        <p:spPr>
          <a:xfrm>
            <a:off x="2514600" y="678453"/>
            <a:ext cx="7467599" cy="5026085"/>
          </a:xfrm>
          <a:prstGeom prst="rect">
            <a:avLst/>
          </a:prstGeom>
        </p:spPr>
      </p:pic>
      <p:sp>
        <p:nvSpPr>
          <p:cNvPr id="6" name="CaixaDeTexto 5">
            <a:extLst>
              <a:ext uri="{FF2B5EF4-FFF2-40B4-BE49-F238E27FC236}">
                <a16:creationId xmlns:a16="http://schemas.microsoft.com/office/drawing/2014/main" id="{0EBEDECE-39E5-8F32-D9C8-06021FF196E3}"/>
              </a:ext>
            </a:extLst>
          </p:cNvPr>
          <p:cNvSpPr txBox="1"/>
          <p:nvPr/>
        </p:nvSpPr>
        <p:spPr>
          <a:xfrm>
            <a:off x="952500" y="5826597"/>
            <a:ext cx="10287000" cy="705899"/>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Um sem-abrigo descalço implora a uma equipa de voluntários que distribui sandes e iogurte aos sem-abrigo e aos desempregados necessitados.</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63232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82B8C9-E972-473A-FB19-C86A03407BCA}"/>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D222B2B6-6DBB-5931-8EA4-E45FFAB2B36C}"/>
              </a:ext>
            </a:extLst>
          </p:cNvPr>
          <p:cNvPicPr>
            <a:picLocks noGrp="1" noChangeAspect="1"/>
          </p:cNvPicPr>
          <p:nvPr>
            <p:ph idx="1"/>
          </p:nvPr>
        </p:nvPicPr>
        <p:blipFill>
          <a:blip r:embed="rId2"/>
          <a:stretch>
            <a:fillRect/>
          </a:stretch>
        </p:blipFill>
        <p:spPr>
          <a:xfrm>
            <a:off x="2301240" y="365125"/>
            <a:ext cx="7589520" cy="5062535"/>
          </a:xfrm>
          <a:prstGeom prst="rect">
            <a:avLst/>
          </a:prstGeom>
        </p:spPr>
      </p:pic>
      <p:sp>
        <p:nvSpPr>
          <p:cNvPr id="6" name="CaixaDeTexto 5">
            <a:extLst>
              <a:ext uri="{FF2B5EF4-FFF2-40B4-BE49-F238E27FC236}">
                <a16:creationId xmlns:a16="http://schemas.microsoft.com/office/drawing/2014/main" id="{48589BCB-2720-88F3-68EA-909EBB40661A}"/>
              </a:ext>
            </a:extLst>
          </p:cNvPr>
          <p:cNvSpPr txBox="1"/>
          <p:nvPr/>
        </p:nvSpPr>
        <p:spPr>
          <a:xfrm>
            <a:off x="838200" y="5334000"/>
            <a:ext cx="10515600" cy="1444563"/>
          </a:xfrm>
          <a:prstGeom prst="rect">
            <a:avLst/>
          </a:prstGeom>
          <a:noFill/>
        </p:spPr>
        <p:txBody>
          <a:bodyPr wrap="square">
            <a:spAutoFit/>
          </a:bodyPr>
          <a:lstStyle/>
          <a:p>
            <a:pPr algn="just">
              <a:lnSpc>
                <a:spcPct val="150000"/>
              </a:lnSpc>
              <a:spcAft>
                <a:spcPts val="800"/>
              </a:spcAft>
            </a:pPr>
            <a:r>
              <a:rPr lang="pt-PT" sz="1800" b="1" kern="100" dirty="0">
                <a:effectLst/>
                <a:latin typeface="Times New Roman" panose="02020603050405020304" pitchFamily="18" charset="0"/>
                <a:ea typeface="Aptos" panose="020B0004020202020204" pitchFamily="34" charset="0"/>
                <a:cs typeface="Times New Roman" panose="02020603050405020304" pitchFamily="18" charset="0"/>
              </a:rPr>
              <a:t>L</a:t>
            </a: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Mulheres vendem roupas e outros objetos em segunda mão nas ruas de Lisboa. Com os cortes salariais, o desemprego e o aumento das despesas com o aumento dos impostos sobre os alimentos e a eletricidade, um número crescente de pessoas recorre a formas alternativas de complementar os escassos rendimentos. O desemprego registado entre a população ativa atingiu 18% em 2013 e de acordo com os últimos números, a percentagem de desemprego juvenil entre a população portuguesa atingiu 42% em 2013.</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5145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30E04-9140-DCF4-2EA4-0AB816E7F716}"/>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F66E232B-958E-E3D7-9F2B-D4DD61B2AF21}"/>
              </a:ext>
            </a:extLst>
          </p:cNvPr>
          <p:cNvPicPr>
            <a:picLocks noGrp="1" noChangeAspect="1"/>
          </p:cNvPicPr>
          <p:nvPr>
            <p:ph idx="1"/>
          </p:nvPr>
        </p:nvPicPr>
        <p:blipFill>
          <a:blip r:embed="rId2"/>
          <a:stretch>
            <a:fillRect/>
          </a:stretch>
        </p:blipFill>
        <p:spPr>
          <a:xfrm>
            <a:off x="2476500" y="365125"/>
            <a:ext cx="7239000" cy="4853235"/>
          </a:xfrm>
          <a:prstGeom prst="rect">
            <a:avLst/>
          </a:prstGeom>
        </p:spPr>
      </p:pic>
      <p:sp>
        <p:nvSpPr>
          <p:cNvPr id="6" name="CaixaDeTexto 5">
            <a:extLst>
              <a:ext uri="{FF2B5EF4-FFF2-40B4-BE49-F238E27FC236}">
                <a16:creationId xmlns:a16="http://schemas.microsoft.com/office/drawing/2014/main" id="{B22476F1-D9BD-09D7-75C3-569F7336E5D5}"/>
              </a:ext>
            </a:extLst>
          </p:cNvPr>
          <p:cNvSpPr txBox="1"/>
          <p:nvPr/>
        </p:nvSpPr>
        <p:spPr>
          <a:xfrm>
            <a:off x="838200" y="5218360"/>
            <a:ext cx="10515600" cy="1352230"/>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Mãe e filha vendem, na sala de casa, cereais, batatas, cebolas e outros produtos cultivados na sua horta. Os reformados viram as suas pensões serem progressivamente reduzidas e as suas despesas aumentadas como resultado do aumento dos impostos sobre a alimentação e a eletricidade. Isto forçou-os a encontrar formas alternativas de complementar as já escassas pensões depois de uma vida inteira de trabalho, poupança e contribuição para fundos públicos de reforma.</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9465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27BC6-5AEE-08DC-3494-D3C1B9F6D7CB}"/>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7C4A56B6-246B-31AD-4AFE-F8731E267809}"/>
              </a:ext>
            </a:extLst>
          </p:cNvPr>
          <p:cNvPicPr>
            <a:picLocks noGrp="1" noChangeAspect="1"/>
          </p:cNvPicPr>
          <p:nvPr>
            <p:ph idx="1"/>
          </p:nvPr>
        </p:nvPicPr>
        <p:blipFill>
          <a:blip r:embed="rId2"/>
          <a:stretch>
            <a:fillRect/>
          </a:stretch>
        </p:blipFill>
        <p:spPr>
          <a:xfrm>
            <a:off x="2490099" y="365125"/>
            <a:ext cx="7211802" cy="4810581"/>
          </a:xfrm>
          <a:prstGeom prst="rect">
            <a:avLst/>
          </a:prstGeom>
        </p:spPr>
      </p:pic>
      <p:sp>
        <p:nvSpPr>
          <p:cNvPr id="6" name="CaixaDeTexto 5">
            <a:extLst>
              <a:ext uri="{FF2B5EF4-FFF2-40B4-BE49-F238E27FC236}">
                <a16:creationId xmlns:a16="http://schemas.microsoft.com/office/drawing/2014/main" id="{3B9B3173-3406-D895-8128-9D1429DCB172}"/>
              </a:ext>
            </a:extLst>
          </p:cNvPr>
          <p:cNvSpPr txBox="1"/>
          <p:nvPr/>
        </p:nvSpPr>
        <p:spPr>
          <a:xfrm>
            <a:off x="838200" y="5463811"/>
            <a:ext cx="10515600" cy="1029064"/>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Na religiosa cidade de Vila Real, no norte de Portugal, as pessoas assistiram à missa de Natal no ano de 2012. No ano seguinte, 2013, foi anunciado pelo governo como um ano de mais austeridade numa economia já estagnada que estava rapidamente a cair numa depressão profunda.</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77633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7D186D2-3886-620D-05CC-213EECFC4C49}"/>
              </a:ext>
            </a:extLst>
          </p:cNvPr>
          <p:cNvSpPr>
            <a:spLocks noGrp="1"/>
          </p:cNvSpPr>
          <p:nvPr>
            <p:ph type="title"/>
          </p:nvPr>
        </p:nvSpPr>
        <p:spPr>
          <a:xfrm>
            <a:off x="1081843" y="2569436"/>
            <a:ext cx="5334197" cy="1708242"/>
          </a:xfrm>
        </p:spPr>
        <p:txBody>
          <a:bodyPr anchor="ctr">
            <a:normAutofit/>
          </a:bodyPr>
          <a:lstStyle/>
          <a:p>
            <a:r>
              <a:rPr lang="pt-PT" sz="4000" dirty="0">
                <a:latin typeface="Times New Roman" panose="02020603050405020304" pitchFamily="18" charset="0"/>
                <a:cs typeface="Times New Roman" panose="02020603050405020304" pitchFamily="18" charset="0"/>
              </a:rPr>
              <a:t>Violeta Santos Moura </a:t>
            </a:r>
          </a:p>
        </p:txBody>
      </p:sp>
      <p:pic>
        <p:nvPicPr>
          <p:cNvPr id="4" name="Marcador de Posição de Conteúdo 3" descr="Resultado de imagem para violeta santos moura">
            <a:extLst>
              <a:ext uri="{FF2B5EF4-FFF2-40B4-BE49-F238E27FC236}">
                <a16:creationId xmlns:a16="http://schemas.microsoft.com/office/drawing/2014/main" id="{EFB42912-4C5F-E885-164F-C0AC5FA63FCC}"/>
              </a:ext>
            </a:extLst>
          </p:cNvPr>
          <p:cNvPicPr>
            <a:picLocks noChangeAspect="1"/>
          </p:cNvPicPr>
          <p:nvPr/>
        </p:nvPicPr>
        <p:blipFill rotWithShape="1">
          <a:blip r:embed="rId2">
            <a:extLst>
              <a:ext uri="{28A0092B-C50C-407E-A947-70E740481C1C}">
                <a14:useLocalDpi xmlns:a14="http://schemas.microsoft.com/office/drawing/2010/main" val="0"/>
              </a:ext>
            </a:extLst>
          </a:blip>
          <a:srcRect l="5845" r="-1"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94779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ECF7AF-326F-1083-DD69-C8275BEE522D}"/>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E3A259B8-4179-D793-BCB4-22FF579EC443}"/>
              </a:ext>
            </a:extLst>
          </p:cNvPr>
          <p:cNvPicPr>
            <a:picLocks noGrp="1" noChangeAspect="1"/>
          </p:cNvPicPr>
          <p:nvPr>
            <p:ph idx="1"/>
          </p:nvPr>
        </p:nvPicPr>
        <p:blipFill>
          <a:blip r:embed="rId2"/>
          <a:stretch>
            <a:fillRect/>
          </a:stretch>
        </p:blipFill>
        <p:spPr>
          <a:xfrm>
            <a:off x="2575560" y="365125"/>
            <a:ext cx="7040880" cy="4688622"/>
          </a:xfrm>
          <a:prstGeom prst="rect">
            <a:avLst/>
          </a:prstGeom>
        </p:spPr>
      </p:pic>
      <p:sp>
        <p:nvSpPr>
          <p:cNvPr id="6" name="CaixaDeTexto 5">
            <a:extLst>
              <a:ext uri="{FF2B5EF4-FFF2-40B4-BE49-F238E27FC236}">
                <a16:creationId xmlns:a16="http://schemas.microsoft.com/office/drawing/2014/main" id="{3CFAF051-5D30-8C9E-1F0E-9A08C817A05C}"/>
              </a:ext>
            </a:extLst>
          </p:cNvPr>
          <p:cNvSpPr txBox="1"/>
          <p:nvPr/>
        </p:nvSpPr>
        <p:spPr>
          <a:xfrm>
            <a:off x="784860" y="5053747"/>
            <a:ext cx="10622280" cy="1675395"/>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 </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Um homem sobe as escadas do metro de Lisboa rumo a uma manifestação. Na parede da escadaria, que dá acesso a uma grande praça da cidade, um graffiti expressa, em linguagem nacional, a rejeição a novos sacrifícios económicos exigidos ao povo português. A manifestação comemorou a revolução popular que derrubou, em 25 de Abril de 1974, a ditadura fascista de Oliveira Salazar, dando lugar à democracia. Em 2012, o feriado foi marcado por protestos contra novas políticas de austeridade e perda de soberania na tomada de decisões internas para credores estrangeiros.</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6892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FB7C8-7B78-340D-6575-10408DE5FA0D}"/>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C0D9FDA7-EB4B-2299-1A0E-1FFE8E2603FE}"/>
              </a:ext>
            </a:extLst>
          </p:cNvPr>
          <p:cNvPicPr>
            <a:picLocks noGrp="1" noChangeAspect="1"/>
          </p:cNvPicPr>
          <p:nvPr>
            <p:ph idx="1"/>
          </p:nvPr>
        </p:nvPicPr>
        <p:blipFill>
          <a:blip r:embed="rId2"/>
          <a:stretch>
            <a:fillRect/>
          </a:stretch>
        </p:blipFill>
        <p:spPr>
          <a:xfrm>
            <a:off x="2290024" y="365125"/>
            <a:ext cx="7611952" cy="5060315"/>
          </a:xfrm>
          <a:prstGeom prst="rect">
            <a:avLst/>
          </a:prstGeom>
        </p:spPr>
      </p:pic>
      <p:sp>
        <p:nvSpPr>
          <p:cNvPr id="6" name="CaixaDeTexto 5">
            <a:extLst>
              <a:ext uri="{FF2B5EF4-FFF2-40B4-BE49-F238E27FC236}">
                <a16:creationId xmlns:a16="http://schemas.microsoft.com/office/drawing/2014/main" id="{E2D01027-687F-E67A-BE34-F09C0B23B882}"/>
              </a:ext>
            </a:extLst>
          </p:cNvPr>
          <p:cNvSpPr txBox="1"/>
          <p:nvPr/>
        </p:nvSpPr>
        <p:spPr>
          <a:xfrm>
            <a:off x="960120" y="5533479"/>
            <a:ext cx="10515600" cy="465705"/>
          </a:xfrm>
          <a:prstGeom prst="rect">
            <a:avLst/>
          </a:prstGeom>
          <a:noFill/>
        </p:spPr>
        <p:txBody>
          <a:bodyPr wrap="square">
            <a:spAutoFit/>
          </a:bodyPr>
          <a:lstStyle/>
          <a:p>
            <a:pPr algn="just">
              <a:lnSpc>
                <a:spcPct val="150000"/>
              </a:lnSpc>
              <a:spcAft>
                <a:spcPts val="800"/>
              </a:spcAft>
            </a:pPr>
            <a:r>
              <a:rPr lang="pt-PT" sz="18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Casas improvisadas (casas de sem abrigos) são vistas na zona portuária do centro de Lisboa.</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82630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290A2E-49D5-C041-13E0-AF5345881ECD}"/>
              </a:ext>
            </a:extLst>
          </p:cNvPr>
          <p:cNvSpPr>
            <a:spLocks noGrp="1"/>
          </p:cNvSpPr>
          <p:nvPr>
            <p:ph type="title"/>
          </p:nvPr>
        </p:nvSpPr>
        <p:spPr>
          <a:xfrm>
            <a:off x="838200" y="884903"/>
            <a:ext cx="10515600" cy="805785"/>
          </a:xfrm>
        </p:spPr>
        <p:txBody>
          <a:bodyPr>
            <a:normAutofit fontScale="90000"/>
          </a:bodyPr>
          <a:lstStyle/>
          <a:p>
            <a:pPr algn="ctr"/>
            <a:r>
              <a:rPr lang="pt-PT" sz="4900" b="1" kern="100" dirty="0">
                <a:effectLst/>
                <a:latin typeface="Times New Roman" panose="02020603050405020304" pitchFamily="18" charset="0"/>
                <a:ea typeface="Aptos" panose="020B0004020202020204" pitchFamily="34" charset="0"/>
                <a:cs typeface="Times New Roman" panose="02020603050405020304" pitchFamily="18" charset="0"/>
              </a:rPr>
              <a:t>2º TEMA</a:t>
            </a:r>
            <a:br>
              <a:rPr lang="pt-PT" sz="1800" kern="100" dirty="0">
                <a:effectLst/>
                <a:latin typeface="Aptos" panose="020B0004020202020204" pitchFamily="34" charset="0"/>
                <a:ea typeface="Aptos" panose="020B0004020202020204" pitchFamily="34" charset="0"/>
                <a:cs typeface="Times New Roman" panose="02020603050405020304" pitchFamily="18" charset="0"/>
              </a:rPr>
            </a:br>
            <a:endParaRPr lang="pt-PT" dirty="0"/>
          </a:p>
        </p:txBody>
      </p:sp>
      <p:sp>
        <p:nvSpPr>
          <p:cNvPr id="8" name="Marcador de Posição de Conteúdo 7">
            <a:extLst>
              <a:ext uri="{FF2B5EF4-FFF2-40B4-BE49-F238E27FC236}">
                <a16:creationId xmlns:a16="http://schemas.microsoft.com/office/drawing/2014/main" id="{F06B61BF-648D-DA9C-C139-30B4203BFE50}"/>
              </a:ext>
            </a:extLst>
          </p:cNvPr>
          <p:cNvSpPr>
            <a:spLocks noGrp="1"/>
          </p:cNvSpPr>
          <p:nvPr>
            <p:ph idx="1"/>
          </p:nvPr>
        </p:nvSpPr>
        <p:spPr>
          <a:xfrm>
            <a:off x="838200" y="1690688"/>
            <a:ext cx="10515600" cy="4840646"/>
          </a:xfrm>
        </p:spPr>
        <p:txBody>
          <a:bodyPr>
            <a:normAutofit/>
          </a:bodyPr>
          <a:lstStyle/>
          <a:p>
            <a:pPr marL="0" indent="0" algn="ctr">
              <a:lnSpc>
                <a:spcPct val="150000"/>
              </a:lnSpc>
              <a:spcAft>
                <a:spcPts val="800"/>
              </a:spcAft>
              <a:buNone/>
            </a:pP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O Fantasma de </a:t>
            </a:r>
            <a:r>
              <a:rPr lang="pt-PT" sz="3600" b="1" kern="100" dirty="0" err="1">
                <a:effectLst/>
                <a:latin typeface="Times New Roman" panose="02020603050405020304" pitchFamily="18" charset="0"/>
                <a:ea typeface="Aptos" panose="020B0004020202020204" pitchFamily="34" charset="0"/>
                <a:cs typeface="Times New Roman" panose="02020603050405020304" pitchFamily="18" charset="0"/>
              </a:rPr>
              <a:t>Mountbattens</a:t>
            </a:r>
            <a:endParaRPr lang="pt-PT" sz="3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gn="ctr">
              <a:lnSpc>
                <a:spcPct val="150000"/>
              </a:lnSpc>
              <a:spcAft>
                <a:spcPts val="800"/>
              </a:spcAft>
              <a:buNone/>
            </a:pP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pt-PT" sz="3600" b="1" kern="100" dirty="0" err="1">
                <a:effectLst/>
                <a:latin typeface="Times New Roman" panose="02020603050405020304" pitchFamily="18" charset="0"/>
                <a:ea typeface="Aptos" panose="020B0004020202020204" pitchFamily="34" charset="0"/>
                <a:cs typeface="Times New Roman" panose="02020603050405020304" pitchFamily="18" charset="0"/>
              </a:rPr>
              <a:t>Mountbatten`s</a:t>
            </a: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3600" b="1" kern="100" dirty="0" err="1">
                <a:effectLst/>
                <a:latin typeface="Times New Roman" panose="02020603050405020304" pitchFamily="18" charset="0"/>
                <a:ea typeface="Aptos" panose="020B0004020202020204" pitchFamily="34" charset="0"/>
                <a:cs typeface="Times New Roman" panose="02020603050405020304" pitchFamily="18" charset="0"/>
              </a:rPr>
              <a:t>Ghost</a:t>
            </a: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pt-PT" sz="3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gn="ctr">
              <a:lnSpc>
                <a:spcPct val="150000"/>
              </a:lnSpc>
              <a:spcAft>
                <a:spcPts val="800"/>
              </a:spcAft>
              <a:buNone/>
            </a:pP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2017</a:t>
            </a:r>
            <a:endParaRPr lang="pt-PT" sz="3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gn="ctr">
              <a:lnSpc>
                <a:spcPct val="150000"/>
              </a:lnSpc>
              <a:spcAft>
                <a:spcPts val="800"/>
              </a:spcAft>
              <a:buNone/>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Ásia do Sul</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50000"/>
              </a:lnSpc>
              <a:spcAft>
                <a:spcPts val="800"/>
              </a:spcAft>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Sete décadas depois, a partição indiana continua a assombrar o </a:t>
            </a:r>
            <a:r>
              <a:rPr lang="pt-PT" sz="1800" kern="100" dirty="0" err="1">
                <a:effectLst/>
                <a:latin typeface="Times New Roman" panose="02020603050405020304" pitchFamily="18" charset="0"/>
                <a:ea typeface="Aptos" panose="020B0004020202020204" pitchFamily="34" charset="0"/>
                <a:cs typeface="Times New Roman" panose="02020603050405020304" pitchFamily="18" charset="0"/>
              </a:rPr>
              <a:t>Kashmir</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1800" kern="100" dirty="0" err="1">
                <a:effectLst/>
                <a:latin typeface="Times New Roman" panose="02020603050405020304" pitchFamily="18" charset="0"/>
                <a:ea typeface="Aptos" panose="020B0004020202020204" pitchFamily="34" charset="0"/>
                <a:cs typeface="Times New Roman" panose="02020603050405020304" pitchFamily="18" charset="0"/>
              </a:rPr>
              <a:t>Valley</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Tree>
    <p:extLst>
      <p:ext uri="{BB962C8B-B14F-4D97-AF65-F5344CB8AC3E}">
        <p14:creationId xmlns:p14="http://schemas.microsoft.com/office/powerpoint/2010/main" val="2867059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7B259-15D0-427F-4FDB-01C9E478CFB0}"/>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E881EA2B-867D-35BA-C517-9FE43BFA4C55}"/>
              </a:ext>
            </a:extLst>
          </p:cNvPr>
          <p:cNvPicPr>
            <a:picLocks noGrp="1" noChangeAspect="1"/>
          </p:cNvPicPr>
          <p:nvPr>
            <p:ph idx="1"/>
          </p:nvPr>
        </p:nvPicPr>
        <p:blipFill>
          <a:blip r:embed="rId2"/>
          <a:stretch>
            <a:fillRect/>
          </a:stretch>
        </p:blipFill>
        <p:spPr>
          <a:xfrm>
            <a:off x="2644426" y="365125"/>
            <a:ext cx="6903148" cy="4589112"/>
          </a:xfrm>
          <a:prstGeom prst="rect">
            <a:avLst/>
          </a:prstGeom>
        </p:spPr>
      </p:pic>
      <p:sp>
        <p:nvSpPr>
          <p:cNvPr id="6" name="CaixaDeTexto 5">
            <a:extLst>
              <a:ext uri="{FF2B5EF4-FFF2-40B4-BE49-F238E27FC236}">
                <a16:creationId xmlns:a16="http://schemas.microsoft.com/office/drawing/2014/main" id="{EEFAE19F-0887-873E-2176-90E337D22F41}"/>
              </a:ext>
            </a:extLst>
          </p:cNvPr>
          <p:cNvSpPr txBox="1"/>
          <p:nvPr/>
        </p:nvSpPr>
        <p:spPr>
          <a:xfrm>
            <a:off x="838200" y="5286603"/>
            <a:ext cx="10515600" cy="705899"/>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Um menino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é visto próximo a uma parede crivada de balas no dormitório das crianças numa casa na vila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Moulu</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administrada pela Índia, após um tiroteio noturno entre militantes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e soldados indianos.</a:t>
            </a:r>
          </a:p>
        </p:txBody>
      </p:sp>
    </p:spTree>
    <p:extLst>
      <p:ext uri="{BB962C8B-B14F-4D97-AF65-F5344CB8AC3E}">
        <p14:creationId xmlns:p14="http://schemas.microsoft.com/office/powerpoint/2010/main" val="309938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AF660-316F-3B48-C888-134F3F4859C7}"/>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711C0CEE-6F77-3C46-C6A9-89B52AF3241A}"/>
              </a:ext>
            </a:extLst>
          </p:cNvPr>
          <p:cNvPicPr>
            <a:picLocks noGrp="1" noChangeAspect="1"/>
          </p:cNvPicPr>
          <p:nvPr>
            <p:ph idx="1"/>
          </p:nvPr>
        </p:nvPicPr>
        <p:blipFill>
          <a:blip r:embed="rId2"/>
          <a:stretch>
            <a:fillRect/>
          </a:stretch>
        </p:blipFill>
        <p:spPr>
          <a:xfrm>
            <a:off x="2485583" y="365125"/>
            <a:ext cx="7220834" cy="4841056"/>
          </a:xfrm>
          <a:prstGeom prst="rect">
            <a:avLst/>
          </a:prstGeom>
        </p:spPr>
      </p:pic>
      <p:sp>
        <p:nvSpPr>
          <p:cNvPr id="6" name="CaixaDeTexto 5">
            <a:extLst>
              <a:ext uri="{FF2B5EF4-FFF2-40B4-BE49-F238E27FC236}">
                <a16:creationId xmlns:a16="http://schemas.microsoft.com/office/drawing/2014/main" id="{00229423-8831-E330-57B5-71C24966C1DB}"/>
              </a:ext>
            </a:extLst>
          </p:cNvPr>
          <p:cNvSpPr txBox="1"/>
          <p:nvPr/>
        </p:nvSpPr>
        <p:spPr>
          <a:xfrm>
            <a:off x="838200" y="5350810"/>
            <a:ext cx="10515600" cy="523220"/>
          </a:xfrm>
          <a:prstGeom prst="rect">
            <a:avLst/>
          </a:prstGeom>
          <a:noFill/>
        </p:spPr>
        <p:txBody>
          <a:bodyPr wrap="square">
            <a:spAutoFit/>
          </a:bodyPr>
          <a:lstStyle/>
          <a:p>
            <a:pPr algn="just"/>
            <a:r>
              <a:rPr lang="pt-PT" sz="1400" dirty="0">
                <a:latin typeface="Times New Roman" panose="02020603050405020304" pitchFamily="18" charset="0"/>
                <a:cs typeface="Times New Roman" panose="02020603050405020304" pitchFamily="18" charset="0"/>
              </a:rPr>
              <a:t>Legenda: O slogan “</a:t>
            </a:r>
            <a:r>
              <a:rPr lang="pt-PT" sz="1400" dirty="0" err="1">
                <a:latin typeface="Times New Roman" panose="02020603050405020304" pitchFamily="18" charset="0"/>
                <a:cs typeface="Times New Roman" panose="02020603050405020304" pitchFamily="18" charset="0"/>
              </a:rPr>
              <a:t>Go</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India,Go</a:t>
            </a:r>
            <a:r>
              <a:rPr lang="pt-PT" sz="1400" dirty="0">
                <a:latin typeface="Times New Roman" panose="02020603050405020304" pitchFamily="18" charset="0"/>
                <a:cs typeface="Times New Roman" panose="02020603050405020304" pitchFamily="18" charset="0"/>
              </a:rPr>
              <a:t> </a:t>
            </a:r>
            <a:r>
              <a:rPr lang="pt-PT" sz="1400" dirty="0" err="1">
                <a:latin typeface="Times New Roman" panose="02020603050405020304" pitchFamily="18" charset="0"/>
                <a:cs typeface="Times New Roman" panose="02020603050405020304" pitchFamily="18" charset="0"/>
              </a:rPr>
              <a:t>Back</a:t>
            </a:r>
            <a:r>
              <a:rPr lang="pt-PT" sz="1400" dirty="0">
                <a:latin typeface="Times New Roman" panose="02020603050405020304" pitchFamily="18" charset="0"/>
                <a:cs typeface="Times New Roman" panose="02020603050405020304" pitchFamily="18" charset="0"/>
              </a:rPr>
              <a:t>”, contra o domínio indiano sobre a </a:t>
            </a:r>
            <a:r>
              <a:rPr lang="pt-PT" sz="1400" dirty="0" err="1">
                <a:latin typeface="Times New Roman" panose="02020603050405020304" pitchFamily="18" charset="0"/>
                <a:cs typeface="Times New Roman" panose="02020603050405020304" pitchFamily="18" charset="0"/>
              </a:rPr>
              <a:t>Kashmiri</a:t>
            </a:r>
            <a:r>
              <a:rPr lang="pt-PT" sz="1400" dirty="0">
                <a:latin typeface="Times New Roman" panose="02020603050405020304" pitchFamily="18" charset="0"/>
                <a:cs typeface="Times New Roman" panose="02020603050405020304" pitchFamily="18" charset="0"/>
              </a:rPr>
              <a:t>, é visto pintado na persiana de uma loja fechada numa área rural ao sul de Srinagar, na agitada região de </a:t>
            </a:r>
            <a:r>
              <a:rPr lang="pt-PT" sz="1400" dirty="0" err="1">
                <a:latin typeface="Times New Roman" panose="02020603050405020304" pitchFamily="18" charset="0"/>
                <a:cs typeface="Times New Roman" panose="02020603050405020304" pitchFamily="18" charset="0"/>
              </a:rPr>
              <a:t>Kashmiri</a:t>
            </a:r>
            <a:r>
              <a:rPr lang="pt-PT" sz="1400" dirty="0">
                <a:latin typeface="Times New Roman" panose="02020603050405020304" pitchFamily="18" charset="0"/>
                <a:cs typeface="Times New Roman" panose="02020603050405020304" pitchFamily="18" charset="0"/>
              </a:rPr>
              <a:t> administrada pela Índia.</a:t>
            </a:r>
          </a:p>
        </p:txBody>
      </p:sp>
    </p:spTree>
    <p:extLst>
      <p:ext uri="{BB962C8B-B14F-4D97-AF65-F5344CB8AC3E}">
        <p14:creationId xmlns:p14="http://schemas.microsoft.com/office/powerpoint/2010/main" val="3652939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F1496A-C7A5-0432-E93A-91C945D2C3CC}"/>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5777137D-D758-C8EC-633B-E04ADE74F3BD}"/>
              </a:ext>
            </a:extLst>
          </p:cNvPr>
          <p:cNvPicPr>
            <a:picLocks noGrp="1" noChangeAspect="1"/>
          </p:cNvPicPr>
          <p:nvPr>
            <p:ph idx="1"/>
          </p:nvPr>
        </p:nvPicPr>
        <p:blipFill>
          <a:blip r:embed="rId2"/>
          <a:stretch>
            <a:fillRect/>
          </a:stretch>
        </p:blipFill>
        <p:spPr>
          <a:xfrm>
            <a:off x="2442412" y="365125"/>
            <a:ext cx="7307175" cy="4898942"/>
          </a:xfrm>
          <a:prstGeom prst="rect">
            <a:avLst/>
          </a:prstGeom>
        </p:spPr>
      </p:pic>
      <p:sp>
        <p:nvSpPr>
          <p:cNvPr id="6" name="CaixaDeTexto 5">
            <a:extLst>
              <a:ext uri="{FF2B5EF4-FFF2-40B4-BE49-F238E27FC236}">
                <a16:creationId xmlns:a16="http://schemas.microsoft.com/office/drawing/2014/main" id="{FCC5D306-32E0-CF04-13CE-63F90908979A}"/>
              </a:ext>
            </a:extLst>
          </p:cNvPr>
          <p:cNvSpPr txBox="1"/>
          <p:nvPr/>
        </p:nvSpPr>
        <p:spPr>
          <a:xfrm>
            <a:off x="838200" y="5307205"/>
            <a:ext cx="10515600" cy="808491"/>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 </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Homem chora em funeral, em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sob administração indiana, após um encontro entre militares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e o exército indiano.</a:t>
            </a:r>
          </a:p>
          <a:p>
            <a:pPr algn="just">
              <a:lnSpc>
                <a:spcPct val="150000"/>
              </a:lnSpc>
              <a:spcAft>
                <a:spcPts val="800"/>
              </a:spcAft>
            </a:pP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Estima-se que pelo menos 70.000 pessoas foram mortas nos combates da Índia ao separatismo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desde 1989.</a:t>
            </a:r>
          </a:p>
        </p:txBody>
      </p:sp>
    </p:spTree>
    <p:extLst>
      <p:ext uri="{BB962C8B-B14F-4D97-AF65-F5344CB8AC3E}">
        <p14:creationId xmlns:p14="http://schemas.microsoft.com/office/powerpoint/2010/main" val="2491701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EA811-99DC-2C8D-C68C-D24504E0AEF6}"/>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049940A5-2224-D2D0-A484-A2D835D2750F}"/>
              </a:ext>
            </a:extLst>
          </p:cNvPr>
          <p:cNvPicPr>
            <a:picLocks noGrp="1" noChangeAspect="1"/>
          </p:cNvPicPr>
          <p:nvPr>
            <p:ph idx="1"/>
          </p:nvPr>
        </p:nvPicPr>
        <p:blipFill>
          <a:blip r:embed="rId2"/>
          <a:stretch>
            <a:fillRect/>
          </a:stretch>
        </p:blipFill>
        <p:spPr>
          <a:xfrm>
            <a:off x="2471909" y="365125"/>
            <a:ext cx="7248181" cy="4810306"/>
          </a:xfrm>
          <a:prstGeom prst="rect">
            <a:avLst/>
          </a:prstGeom>
        </p:spPr>
      </p:pic>
      <p:sp>
        <p:nvSpPr>
          <p:cNvPr id="6" name="CaixaDeTexto 5">
            <a:extLst>
              <a:ext uri="{FF2B5EF4-FFF2-40B4-BE49-F238E27FC236}">
                <a16:creationId xmlns:a16="http://schemas.microsoft.com/office/drawing/2014/main" id="{50EF0505-A3BF-C99D-0C89-E6D9269D26BC}"/>
              </a:ext>
            </a:extLst>
          </p:cNvPr>
          <p:cNvSpPr txBox="1"/>
          <p:nvPr/>
        </p:nvSpPr>
        <p:spPr>
          <a:xfrm>
            <a:off x="838199" y="5175431"/>
            <a:ext cx="10515600" cy="382733"/>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Aptos" panose="020B0004020202020204" pitchFamily="34" charset="0"/>
                <a:ea typeface="Aptos" panose="020B0004020202020204" pitchFamily="34" charset="0"/>
                <a:cs typeface="Times New Roman" panose="02020603050405020304" pitchFamily="18" charset="0"/>
              </a:rPr>
              <a:t> </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Soldados indianos são vistos em uma área rural ao sul de Srinagar, na vila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Panjpora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em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sob administração da Índia.</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4585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C67820-2059-DCCF-C4DC-DC7327FE7898}"/>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0C13527C-86BC-04DB-1E13-3460E0BB519D}"/>
              </a:ext>
            </a:extLst>
          </p:cNvPr>
          <p:cNvPicPr>
            <a:picLocks noGrp="1" noChangeAspect="1"/>
          </p:cNvPicPr>
          <p:nvPr>
            <p:ph idx="1"/>
          </p:nvPr>
        </p:nvPicPr>
        <p:blipFill>
          <a:blip r:embed="rId2"/>
          <a:stretch>
            <a:fillRect/>
          </a:stretch>
        </p:blipFill>
        <p:spPr>
          <a:xfrm>
            <a:off x="2471909" y="365125"/>
            <a:ext cx="7248181" cy="4843029"/>
          </a:xfrm>
          <a:prstGeom prst="rect">
            <a:avLst/>
          </a:prstGeom>
        </p:spPr>
      </p:pic>
      <p:sp>
        <p:nvSpPr>
          <p:cNvPr id="6" name="CaixaDeTexto 5">
            <a:extLst>
              <a:ext uri="{FF2B5EF4-FFF2-40B4-BE49-F238E27FC236}">
                <a16:creationId xmlns:a16="http://schemas.microsoft.com/office/drawing/2014/main" id="{A7CDF118-2A5E-8BAD-3D3C-B78F2F9C97AD}"/>
              </a:ext>
            </a:extLst>
          </p:cNvPr>
          <p:cNvSpPr txBox="1"/>
          <p:nvPr/>
        </p:nvSpPr>
        <p:spPr>
          <a:xfrm>
            <a:off x="838200" y="5208154"/>
            <a:ext cx="10515600" cy="1029064"/>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Parentes e vizinhos tentam confortar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Taja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Begum, filha de Jana Begum, uma mulher idosa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morta no fogo cruzado durante uma emboscada de rebeldes armados contra soldados indianos em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Moulu</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Kashmiri</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sob administração indiana. Segundo as autoridades, três soldados indianos foram mortos.</a:t>
            </a:r>
          </a:p>
        </p:txBody>
      </p:sp>
    </p:spTree>
    <p:extLst>
      <p:ext uri="{BB962C8B-B14F-4D97-AF65-F5344CB8AC3E}">
        <p14:creationId xmlns:p14="http://schemas.microsoft.com/office/powerpoint/2010/main" val="3707664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8DA78-82DE-4816-E479-06D35472E4CF}"/>
              </a:ext>
            </a:extLst>
          </p:cNvPr>
          <p:cNvSpPr>
            <a:spLocks noGrp="1"/>
          </p:cNvSpPr>
          <p:nvPr>
            <p:ph type="title"/>
          </p:nvPr>
        </p:nvSpPr>
        <p:spPr>
          <a:xfrm>
            <a:off x="838200" y="939748"/>
            <a:ext cx="10515600" cy="888488"/>
          </a:xfrm>
        </p:spPr>
        <p:txBody>
          <a:bodyPr>
            <a:normAutofit fontScale="90000"/>
          </a:bodyPr>
          <a:lstStyle/>
          <a:p>
            <a:pPr algn="ctr"/>
            <a:r>
              <a:rPr lang="pt-PT" sz="4900" b="1" kern="100" dirty="0">
                <a:effectLst/>
                <a:latin typeface="Times New Roman" panose="02020603050405020304" pitchFamily="18" charset="0"/>
                <a:ea typeface="Aptos" panose="020B0004020202020204" pitchFamily="34" charset="0"/>
                <a:cs typeface="Times New Roman" panose="02020603050405020304" pitchFamily="18" charset="0"/>
              </a:rPr>
              <a:t>3º TEMA</a:t>
            </a:r>
            <a:br>
              <a:rPr lang="pt-PT" sz="1800" kern="100" dirty="0">
                <a:effectLst/>
                <a:latin typeface="Aptos" panose="020B0004020202020204" pitchFamily="34" charset="0"/>
                <a:ea typeface="Aptos" panose="020B0004020202020204" pitchFamily="34" charset="0"/>
                <a:cs typeface="Times New Roman" panose="02020603050405020304" pitchFamily="18" charset="0"/>
              </a:rPr>
            </a:br>
            <a:endParaRPr lang="pt-PT" dirty="0"/>
          </a:p>
        </p:txBody>
      </p:sp>
      <p:sp>
        <p:nvSpPr>
          <p:cNvPr id="3" name="Marcador de Posição de Conteúdo 2">
            <a:extLst>
              <a:ext uri="{FF2B5EF4-FFF2-40B4-BE49-F238E27FC236}">
                <a16:creationId xmlns:a16="http://schemas.microsoft.com/office/drawing/2014/main" id="{82310AFA-8CC1-F059-701E-19B14CDF0941}"/>
              </a:ext>
            </a:extLst>
          </p:cNvPr>
          <p:cNvSpPr>
            <a:spLocks noGrp="1"/>
          </p:cNvSpPr>
          <p:nvPr>
            <p:ph idx="1"/>
          </p:nvPr>
        </p:nvSpPr>
        <p:spPr/>
        <p:txBody>
          <a:bodyPr>
            <a:normAutofit lnSpcReduction="10000"/>
          </a:bodyPr>
          <a:lstStyle/>
          <a:p>
            <a:pPr marL="0" indent="0" algn="ctr">
              <a:lnSpc>
                <a:spcPct val="150000"/>
              </a:lnSpc>
              <a:spcAft>
                <a:spcPts val="800"/>
              </a:spcAft>
              <a:buNone/>
            </a:pP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Entre Guerras</a:t>
            </a:r>
          </a:p>
          <a:p>
            <a:pPr marL="0" indent="0" algn="ctr">
              <a:lnSpc>
                <a:spcPct val="150000"/>
              </a:lnSpc>
              <a:spcAft>
                <a:spcPts val="800"/>
              </a:spcAft>
              <a:buNone/>
            </a:pP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pt-PT" sz="3600" b="1" kern="100" dirty="0" err="1">
                <a:effectLst/>
                <a:latin typeface="Times New Roman" panose="02020603050405020304" pitchFamily="18" charset="0"/>
                <a:ea typeface="Aptos" panose="020B0004020202020204" pitchFamily="34" charset="0"/>
                <a:cs typeface="Times New Roman" panose="02020603050405020304" pitchFamily="18" charset="0"/>
              </a:rPr>
              <a:t>Between</a:t>
            </a: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3600" b="1" kern="100" dirty="0" err="1">
                <a:effectLst/>
                <a:latin typeface="Times New Roman" panose="02020603050405020304" pitchFamily="18" charset="0"/>
                <a:ea typeface="Aptos" panose="020B0004020202020204" pitchFamily="34" charset="0"/>
                <a:cs typeface="Times New Roman" panose="02020603050405020304" pitchFamily="18" charset="0"/>
              </a:rPr>
              <a:t>Wars</a:t>
            </a: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a:t>
            </a:r>
          </a:p>
          <a:p>
            <a:pPr marL="0" indent="0" algn="ctr">
              <a:lnSpc>
                <a:spcPct val="150000"/>
              </a:lnSpc>
              <a:spcAft>
                <a:spcPts val="800"/>
              </a:spcAft>
              <a:buNone/>
            </a:pPr>
            <a:r>
              <a:rPr lang="pt-PT" sz="3600" b="1" kern="100" dirty="0">
                <a:effectLst/>
                <a:latin typeface="Times New Roman" panose="02020603050405020304" pitchFamily="18" charset="0"/>
                <a:ea typeface="Aptos" panose="020B0004020202020204" pitchFamily="34" charset="0"/>
                <a:cs typeface="Times New Roman" panose="02020603050405020304" pitchFamily="18" charset="0"/>
              </a:rPr>
              <a:t>2014</a:t>
            </a:r>
          </a:p>
          <a:p>
            <a:pPr marL="0" indent="0" algn="ctr">
              <a:lnSpc>
                <a:spcPct val="150000"/>
              </a:lnSpc>
              <a:spcAft>
                <a:spcPts val="800"/>
              </a:spcAft>
              <a:buNone/>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Médio Oriente</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ctr">
              <a:lnSpc>
                <a:spcPct val="150000"/>
              </a:lnSpc>
              <a:spcAft>
                <a:spcPts val="800"/>
              </a:spcAft>
              <a:buNone/>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Gaza e Israel</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Tree>
    <p:extLst>
      <p:ext uri="{BB962C8B-B14F-4D97-AF65-F5344CB8AC3E}">
        <p14:creationId xmlns:p14="http://schemas.microsoft.com/office/powerpoint/2010/main" val="189781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D3B7C-9271-A227-9D0D-7A9C5716CD39}"/>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82A23E2D-18CC-6EA6-E4F9-7DC79112F53E}"/>
              </a:ext>
            </a:extLst>
          </p:cNvPr>
          <p:cNvPicPr>
            <a:picLocks noGrp="1" noChangeAspect="1"/>
          </p:cNvPicPr>
          <p:nvPr>
            <p:ph idx="1"/>
          </p:nvPr>
        </p:nvPicPr>
        <p:blipFill>
          <a:blip r:embed="rId2"/>
          <a:stretch>
            <a:fillRect/>
          </a:stretch>
        </p:blipFill>
        <p:spPr>
          <a:xfrm>
            <a:off x="2494032" y="365125"/>
            <a:ext cx="7203936" cy="4772811"/>
          </a:xfrm>
          <a:prstGeom prst="rect">
            <a:avLst/>
          </a:prstGeom>
        </p:spPr>
      </p:pic>
      <p:sp>
        <p:nvSpPr>
          <p:cNvPr id="6" name="CaixaDeTexto 5">
            <a:extLst>
              <a:ext uri="{FF2B5EF4-FFF2-40B4-BE49-F238E27FC236}">
                <a16:creationId xmlns:a16="http://schemas.microsoft.com/office/drawing/2014/main" id="{CCC4BE1D-41DA-D85D-99DA-1A704BEB6D3A}"/>
              </a:ext>
            </a:extLst>
          </p:cNvPr>
          <p:cNvSpPr txBox="1"/>
          <p:nvPr/>
        </p:nvSpPr>
        <p:spPr>
          <a:xfrm>
            <a:off x="838200" y="4673596"/>
            <a:ext cx="10515600" cy="1223989"/>
          </a:xfrm>
          <a:prstGeom prst="rect">
            <a:avLst/>
          </a:prstGeom>
          <a:noFill/>
        </p:spPr>
        <p:txBody>
          <a:bodyPr wrap="square">
            <a:spAutoFit/>
          </a:bodyPr>
          <a:lstStyle/>
          <a:p>
            <a:pPr algn="ctr">
              <a:lnSpc>
                <a:spcPct val="150000"/>
              </a:lnSpc>
              <a:spcAft>
                <a:spcPts val="800"/>
              </a:spcAft>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As ruínas de um prédio bombardeado, continua em situação precária no centro da cidade de Gaza. Muitos milhares permanecem desabrigados meses após os bombardeios de Israel na Faixa de Gaza em 2014. 24 de novembro de 2014</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7520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0D2A4-BAEB-67D1-87D8-DB6E89A22291}"/>
              </a:ext>
            </a:extLst>
          </p:cNvPr>
          <p:cNvSpPr>
            <a:spLocks noGrp="1"/>
          </p:cNvSpPr>
          <p:nvPr>
            <p:ph type="title"/>
          </p:nvPr>
        </p:nvSpPr>
        <p:spPr/>
        <p:txBody>
          <a:bodyPr/>
          <a:lstStyle/>
          <a:p>
            <a:pPr algn="ctr"/>
            <a:r>
              <a:rPr lang="pt-PT" dirty="0">
                <a:latin typeface="Times New Roman" panose="02020603050405020304" pitchFamily="18" charset="0"/>
                <a:cs typeface="Times New Roman" panose="02020603050405020304" pitchFamily="18" charset="0"/>
              </a:rPr>
              <a:t>Índice</a:t>
            </a:r>
          </a:p>
        </p:txBody>
      </p:sp>
      <p:sp>
        <p:nvSpPr>
          <p:cNvPr id="3" name="Marcador de Posição de Conteúdo 2">
            <a:extLst>
              <a:ext uri="{FF2B5EF4-FFF2-40B4-BE49-F238E27FC236}">
                <a16:creationId xmlns:a16="http://schemas.microsoft.com/office/drawing/2014/main" id="{C8B9CB43-09C3-5962-B05D-F4F6D023E056}"/>
              </a:ext>
            </a:extLst>
          </p:cNvPr>
          <p:cNvSpPr>
            <a:spLocks noGrp="1"/>
          </p:cNvSpPr>
          <p:nvPr>
            <p:ph idx="1"/>
          </p:nvPr>
        </p:nvSpPr>
        <p:spPr>
          <a:xfrm>
            <a:off x="838200" y="1935480"/>
            <a:ext cx="10515600" cy="3657600"/>
          </a:xfrm>
        </p:spPr>
        <p:txBody>
          <a:bodyPr>
            <a:normAutofit lnSpcReduction="10000"/>
          </a:bodyPr>
          <a:lstStyle/>
          <a:p>
            <a:pPr marL="342900" lvl="0" indent="-342900">
              <a:lnSpc>
                <a:spcPct val="150000"/>
              </a:lnSpc>
              <a:buFont typeface="Symbol" panose="05050102010706020507" pitchFamily="18" charset="2"/>
              <a:buChar char=""/>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Introdução</a:t>
            </a:r>
          </a:p>
          <a:p>
            <a:pPr marL="342900" lvl="0" indent="-342900">
              <a:lnSpc>
                <a:spcPct val="150000"/>
              </a:lnSpc>
              <a:buFont typeface="Symbol" panose="05050102010706020507" pitchFamily="18" charset="2"/>
              <a:buChar char=""/>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Bibliografia</a:t>
            </a:r>
          </a:p>
          <a:p>
            <a:pPr marL="342900" lvl="0" indent="-342900">
              <a:lnSpc>
                <a:spcPct val="150000"/>
              </a:lnSpc>
              <a:buFont typeface="Symbol" panose="05050102010706020507" pitchFamily="18" charset="2"/>
              <a:buChar char=""/>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Portefólio “Sob Austeridade</a:t>
            </a:r>
          </a:p>
          <a:p>
            <a:pPr marL="342900" lvl="0" indent="-342900">
              <a:lnSpc>
                <a:spcPct val="150000"/>
              </a:lnSpc>
              <a:buFont typeface="Symbol" panose="05050102010706020507" pitchFamily="18" charset="2"/>
              <a:buChar char=""/>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Portefólio “O fantasma de </a:t>
            </a:r>
            <a:r>
              <a:rPr lang="pt-PT" sz="1800" kern="100" dirty="0" err="1">
                <a:effectLst/>
                <a:latin typeface="Times New Roman" panose="02020603050405020304" pitchFamily="18" charset="0"/>
                <a:ea typeface="Aptos" panose="020B0004020202020204" pitchFamily="34" charset="0"/>
                <a:cs typeface="Times New Roman" panose="02020603050405020304" pitchFamily="18" charset="0"/>
              </a:rPr>
              <a:t>Mountbatten</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a:t>
            </a:r>
          </a:p>
          <a:p>
            <a:pPr marL="342900" lvl="0" indent="-342900">
              <a:lnSpc>
                <a:spcPct val="150000"/>
              </a:lnSpc>
              <a:buFont typeface="Symbol" panose="05050102010706020507" pitchFamily="18" charset="2"/>
              <a:buChar char=""/>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Portefólio “Entre Guerras”</a:t>
            </a:r>
          </a:p>
          <a:p>
            <a:pPr marL="342900" lvl="0" indent="-342900">
              <a:lnSpc>
                <a:spcPct val="150000"/>
              </a:lnSpc>
              <a:buFont typeface="Symbol" panose="05050102010706020507" pitchFamily="18" charset="2"/>
              <a:buChar char=""/>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Conclusão </a:t>
            </a:r>
          </a:p>
          <a:p>
            <a:pPr marL="342900" lvl="0" indent="-342900">
              <a:lnSpc>
                <a:spcPct val="150000"/>
              </a:lnSpc>
              <a:buFont typeface="Symbol" panose="05050102010706020507" pitchFamily="18" charset="2"/>
              <a:buChar char=""/>
            </a:pPr>
            <a:r>
              <a:rPr lang="pt-PT" sz="1800" kern="100" dirty="0" err="1">
                <a:effectLst/>
                <a:latin typeface="Times New Roman" panose="02020603050405020304" pitchFamily="18" charset="0"/>
                <a:ea typeface="Aptos" panose="020B0004020202020204" pitchFamily="34" charset="0"/>
                <a:cs typeface="Times New Roman" panose="02020603050405020304" pitchFamily="18" charset="0"/>
              </a:rPr>
              <a:t>Webgrafia</a:t>
            </a:r>
            <a:endParaRPr lang="pt-PT"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15000"/>
              </a:lnSpc>
              <a:spcAft>
                <a:spcPts val="800"/>
              </a:spcAft>
              <a:buNone/>
            </a:pP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Tree>
    <p:extLst>
      <p:ext uri="{BB962C8B-B14F-4D97-AF65-F5344CB8AC3E}">
        <p14:creationId xmlns:p14="http://schemas.microsoft.com/office/powerpoint/2010/main" val="2647884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C94FA6-7C71-D48C-02F6-9DEBCA0B53D4}"/>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6FDB2AC4-49B4-B9D9-1C35-629771156FCB}"/>
              </a:ext>
            </a:extLst>
          </p:cNvPr>
          <p:cNvPicPr>
            <a:picLocks noGrp="1" noChangeAspect="1"/>
          </p:cNvPicPr>
          <p:nvPr>
            <p:ph idx="1"/>
          </p:nvPr>
        </p:nvPicPr>
        <p:blipFill>
          <a:blip r:embed="rId2"/>
          <a:stretch>
            <a:fillRect/>
          </a:stretch>
        </p:blipFill>
        <p:spPr>
          <a:xfrm>
            <a:off x="2290916" y="365125"/>
            <a:ext cx="7610167" cy="5033362"/>
          </a:xfrm>
          <a:prstGeom prst="rect">
            <a:avLst/>
          </a:prstGeom>
        </p:spPr>
      </p:pic>
      <p:sp>
        <p:nvSpPr>
          <p:cNvPr id="6" name="CaixaDeTexto 5">
            <a:extLst>
              <a:ext uri="{FF2B5EF4-FFF2-40B4-BE49-F238E27FC236}">
                <a16:creationId xmlns:a16="http://schemas.microsoft.com/office/drawing/2014/main" id="{3D48C468-EED8-F60E-F743-FA8A874F7A8A}"/>
              </a:ext>
            </a:extLst>
          </p:cNvPr>
          <p:cNvSpPr txBox="1"/>
          <p:nvPr/>
        </p:nvSpPr>
        <p:spPr>
          <a:xfrm>
            <a:off x="838200" y="5398487"/>
            <a:ext cx="10515600" cy="382733"/>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Bloco de apartamentos residenciais destruído é visto em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Beit</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Lahiya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Muitos milhares permanecem desabrigados após a guerra.</a:t>
            </a:r>
          </a:p>
        </p:txBody>
      </p:sp>
    </p:spTree>
    <p:extLst>
      <p:ext uri="{BB962C8B-B14F-4D97-AF65-F5344CB8AC3E}">
        <p14:creationId xmlns:p14="http://schemas.microsoft.com/office/powerpoint/2010/main" val="2772566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8D2C7B-A7F8-39D5-1539-F1636755395B}"/>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01169287-83D8-B299-50EE-D48ABED4FBF4}"/>
              </a:ext>
            </a:extLst>
          </p:cNvPr>
          <p:cNvPicPr>
            <a:picLocks noGrp="1" noChangeAspect="1"/>
          </p:cNvPicPr>
          <p:nvPr>
            <p:ph idx="1"/>
          </p:nvPr>
        </p:nvPicPr>
        <p:blipFill>
          <a:blip r:embed="rId2"/>
          <a:stretch>
            <a:fillRect/>
          </a:stretch>
        </p:blipFill>
        <p:spPr>
          <a:xfrm>
            <a:off x="2351859" y="365125"/>
            <a:ext cx="7488282" cy="4944294"/>
          </a:xfrm>
          <a:prstGeom prst="rect">
            <a:avLst/>
          </a:prstGeom>
        </p:spPr>
      </p:pic>
      <p:sp>
        <p:nvSpPr>
          <p:cNvPr id="6" name="CaixaDeTexto 5">
            <a:extLst>
              <a:ext uri="{FF2B5EF4-FFF2-40B4-BE49-F238E27FC236}">
                <a16:creationId xmlns:a16="http://schemas.microsoft.com/office/drawing/2014/main" id="{1D3CA6D8-1B75-FD26-767D-FA0E8AF2C47C}"/>
              </a:ext>
            </a:extLst>
          </p:cNvPr>
          <p:cNvSpPr txBox="1"/>
          <p:nvPr/>
        </p:nvSpPr>
        <p:spPr>
          <a:xfrm>
            <a:off x="838200" y="5309419"/>
            <a:ext cx="10515600" cy="465705"/>
          </a:xfrm>
          <a:prstGeom prst="rect">
            <a:avLst/>
          </a:prstGeom>
          <a:noFill/>
        </p:spPr>
        <p:txBody>
          <a:bodyPr wrap="square">
            <a:spAutoFit/>
          </a:bodyPr>
          <a:lstStyle/>
          <a:p>
            <a:pPr algn="just">
              <a:lnSpc>
                <a:spcPct val="150000"/>
              </a:lnSpc>
              <a:spcAft>
                <a:spcPts val="800"/>
              </a:spcAft>
            </a:pPr>
            <a:r>
              <a:rPr lang="pt-PT" sz="1800" b="1" kern="100" dirty="0">
                <a:effectLst/>
                <a:latin typeface="Times New Roman" panose="02020603050405020304" pitchFamily="18" charset="0"/>
                <a:ea typeface="Aptos" panose="020B0004020202020204" pitchFamily="34" charset="0"/>
                <a:cs typeface="Times New Roman" panose="02020603050405020304" pitchFamily="18" charset="0"/>
              </a:rPr>
              <a:t>Legenda: </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Um homem passa por uma mesquita e por um reservatório de água destruídos na cidade de </a:t>
            </a:r>
            <a:r>
              <a:rPr lang="pt-PT" sz="1800" kern="100" dirty="0" err="1">
                <a:effectLst/>
                <a:latin typeface="Times New Roman" panose="02020603050405020304" pitchFamily="18" charset="0"/>
                <a:ea typeface="Aptos" panose="020B0004020202020204" pitchFamily="34" charset="0"/>
                <a:cs typeface="Times New Roman" panose="02020603050405020304" pitchFamily="18" charset="0"/>
              </a:rPr>
              <a:t>Khuzaa</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1702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C7992-E782-6BFE-B9F4-95BB9B6CE0B2}"/>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14390AF4-164B-CB66-0518-D442204763C6}"/>
              </a:ext>
            </a:extLst>
          </p:cNvPr>
          <p:cNvPicPr>
            <a:picLocks noGrp="1" noChangeAspect="1"/>
          </p:cNvPicPr>
          <p:nvPr>
            <p:ph idx="1"/>
          </p:nvPr>
        </p:nvPicPr>
        <p:blipFill>
          <a:blip r:embed="rId2"/>
          <a:stretch>
            <a:fillRect/>
          </a:stretch>
        </p:blipFill>
        <p:spPr>
          <a:xfrm>
            <a:off x="2302303" y="365125"/>
            <a:ext cx="7587394" cy="5018300"/>
          </a:xfrm>
          <a:prstGeom prst="rect">
            <a:avLst/>
          </a:prstGeom>
        </p:spPr>
      </p:pic>
      <p:sp>
        <p:nvSpPr>
          <p:cNvPr id="6" name="CaixaDeTexto 5">
            <a:extLst>
              <a:ext uri="{FF2B5EF4-FFF2-40B4-BE49-F238E27FC236}">
                <a16:creationId xmlns:a16="http://schemas.microsoft.com/office/drawing/2014/main" id="{F7360DEA-6FB4-A501-3808-045A5B4F80F0}"/>
              </a:ext>
            </a:extLst>
          </p:cNvPr>
          <p:cNvSpPr txBox="1"/>
          <p:nvPr/>
        </p:nvSpPr>
        <p:spPr>
          <a:xfrm>
            <a:off x="777977" y="4807347"/>
            <a:ext cx="10636045" cy="1870320"/>
          </a:xfrm>
          <a:prstGeom prst="rect">
            <a:avLst/>
          </a:prstGeom>
          <a:noFill/>
        </p:spPr>
        <p:txBody>
          <a:bodyPr wrap="square">
            <a:spAutoFit/>
          </a:bodyPr>
          <a:lstStyle/>
          <a:p>
            <a:pPr algn="just">
              <a:lnSpc>
                <a:spcPct val="150000"/>
              </a:lnSpc>
              <a:spcAft>
                <a:spcPts val="800"/>
              </a:spcAft>
            </a:pP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Legenda: Crianças brincam na cúpula de uma mesquita bombardeada na cidade de </a:t>
            </a:r>
            <a:r>
              <a:rPr lang="pt-PT" sz="1400" kern="100" dirty="0" err="1">
                <a:effectLst/>
                <a:latin typeface="Times New Roman" panose="02020603050405020304" pitchFamily="18" charset="0"/>
                <a:ea typeface="Aptos" panose="020B0004020202020204" pitchFamily="34" charset="0"/>
                <a:cs typeface="Times New Roman" panose="02020603050405020304" pitchFamily="18" charset="0"/>
              </a:rPr>
              <a:t>Khuzaa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na Faixa de Gaza. Enterrados nas ruínas estão cerca de 7.000 bombas, foguetes e outras munições não detonadas espalhadas por todo o enclave palestino. Perto de 2.200 pessoas mortas, a maioria civis palestinos, na última ofensiva militar israelense contra o movimento palestino Hamas no verão de 2014. Do lado israelense, 66 soldados e 6 civis foram mortos. Faixa de Gaza, 25 de novembro de 2014</a:t>
            </a:r>
            <a:endParaRPr lang="pt-PT"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8730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410B1-FCC1-BC9B-4F82-020852177A70}"/>
              </a:ext>
            </a:extLst>
          </p:cNvPr>
          <p:cNvSpPr>
            <a:spLocks noGrp="1"/>
          </p:cNvSpPr>
          <p:nvPr>
            <p:ph type="title"/>
          </p:nvPr>
        </p:nvSpPr>
        <p:spPr/>
        <p:txBody>
          <a:bodyPr/>
          <a:lstStyle/>
          <a:p>
            <a:endParaRPr lang="pt-PT"/>
          </a:p>
        </p:txBody>
      </p:sp>
      <p:pic>
        <p:nvPicPr>
          <p:cNvPr id="4" name="Marcador de Posição de Conteúdo 3">
            <a:extLst>
              <a:ext uri="{FF2B5EF4-FFF2-40B4-BE49-F238E27FC236}">
                <a16:creationId xmlns:a16="http://schemas.microsoft.com/office/drawing/2014/main" id="{EC22CF0F-97F0-0B69-468D-39E11B8D47F6}"/>
              </a:ext>
            </a:extLst>
          </p:cNvPr>
          <p:cNvPicPr>
            <a:picLocks noGrp="1" noChangeAspect="1"/>
          </p:cNvPicPr>
          <p:nvPr>
            <p:ph idx="1"/>
          </p:nvPr>
        </p:nvPicPr>
        <p:blipFill>
          <a:blip r:embed="rId2"/>
          <a:stretch>
            <a:fillRect/>
          </a:stretch>
        </p:blipFill>
        <p:spPr>
          <a:xfrm>
            <a:off x="2258057" y="365125"/>
            <a:ext cx="7675885" cy="5128808"/>
          </a:xfrm>
          <a:prstGeom prst="rect">
            <a:avLst/>
          </a:prstGeom>
        </p:spPr>
      </p:pic>
      <p:sp>
        <p:nvSpPr>
          <p:cNvPr id="6" name="CaixaDeTexto 5">
            <a:extLst>
              <a:ext uri="{FF2B5EF4-FFF2-40B4-BE49-F238E27FC236}">
                <a16:creationId xmlns:a16="http://schemas.microsoft.com/office/drawing/2014/main" id="{C04A82E5-5CA3-6A41-A901-65B470EF5277}"/>
              </a:ext>
            </a:extLst>
          </p:cNvPr>
          <p:cNvSpPr txBox="1"/>
          <p:nvPr/>
        </p:nvSpPr>
        <p:spPr>
          <a:xfrm>
            <a:off x="838200" y="5493933"/>
            <a:ext cx="10515600" cy="705899"/>
          </a:xfrm>
          <a:prstGeom prst="rect">
            <a:avLst/>
          </a:prstGeom>
          <a:noFill/>
        </p:spPr>
        <p:txBody>
          <a:bodyPr wrap="square">
            <a:spAutoFit/>
          </a:bodyPr>
          <a:lstStyle/>
          <a:p>
            <a:pPr algn="just">
              <a:lnSpc>
                <a:spcPct val="150000"/>
              </a:lnSpc>
              <a:spcAft>
                <a:spcPts val="800"/>
              </a:spcAft>
            </a:pPr>
            <a:r>
              <a:rPr lang="pt-PT" sz="1400" b="1" kern="100" dirty="0">
                <a:effectLst/>
                <a:latin typeface="Times New Roman" panose="02020603050405020304" pitchFamily="18" charset="0"/>
                <a:ea typeface="Aptos" panose="020B0004020202020204" pitchFamily="34" charset="0"/>
                <a:cs typeface="Times New Roman" panose="02020603050405020304" pitchFamily="18" charset="0"/>
              </a:rPr>
              <a:t>Legenda:</a:t>
            </a:r>
            <a:r>
              <a:rPr lang="pt-PT" sz="1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1400" kern="100" dirty="0">
                <a:solidFill>
                  <a:srgbClr val="333333"/>
                </a:solidFill>
                <a:effectLst/>
                <a:latin typeface="Times New Roman" panose="02020603050405020304" pitchFamily="18" charset="0"/>
                <a:ea typeface="Aptos" panose="020B0004020202020204" pitchFamily="34" charset="0"/>
                <a:cs typeface="Times New Roman" panose="02020603050405020304" pitchFamily="18" charset="0"/>
              </a:rPr>
              <a:t> Menino reage à sua própria descrição da extensão da destruição no bairro bombardeado de </a:t>
            </a:r>
            <a:r>
              <a:rPr lang="pt-PT" sz="1400" kern="100" dirty="0" err="1">
                <a:solidFill>
                  <a:srgbClr val="333333"/>
                </a:solidFill>
                <a:effectLst/>
                <a:latin typeface="Times New Roman" panose="02020603050405020304" pitchFamily="18" charset="0"/>
                <a:ea typeface="Aptos" panose="020B0004020202020204" pitchFamily="34" charset="0"/>
                <a:cs typeface="Times New Roman" panose="02020603050405020304" pitchFamily="18" charset="0"/>
              </a:rPr>
              <a:t>Shuja'iyya</a:t>
            </a:r>
            <a:r>
              <a:rPr lang="pt-PT" sz="1400" kern="100" dirty="0">
                <a:solidFill>
                  <a:srgbClr val="333333"/>
                </a:solidFill>
                <a:effectLst/>
                <a:latin typeface="Times New Roman" panose="02020603050405020304" pitchFamily="18" charset="0"/>
                <a:ea typeface="Aptos" panose="020B0004020202020204" pitchFamily="34" charset="0"/>
                <a:cs typeface="Times New Roman" panose="02020603050405020304" pitchFamily="18" charset="0"/>
              </a:rPr>
              <a:t>, no leste da cidade de Gaza. Faixa de Gaza, 24 de novembro de 2015</a:t>
            </a:r>
            <a:endParaRPr lang="pt-PT" sz="1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87054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02F9BB-4055-4238-4DA8-80E20605E5B4}"/>
              </a:ext>
            </a:extLst>
          </p:cNvPr>
          <p:cNvSpPr>
            <a:spLocks noGrp="1"/>
          </p:cNvSpPr>
          <p:nvPr>
            <p:ph type="title"/>
          </p:nvPr>
        </p:nvSpPr>
        <p:spPr/>
        <p:txBody>
          <a:bodyPr/>
          <a:lstStyle/>
          <a:p>
            <a:r>
              <a:rPr lang="pt-PT" dirty="0">
                <a:latin typeface="Times New Roman" panose="02020603050405020304" pitchFamily="18" charset="0"/>
                <a:cs typeface="Times New Roman" panose="02020603050405020304" pitchFamily="18" charset="0"/>
              </a:rPr>
              <a:t>Conclusão</a:t>
            </a:r>
          </a:p>
        </p:txBody>
      </p:sp>
      <p:sp>
        <p:nvSpPr>
          <p:cNvPr id="3" name="Marcador de Posição de Conteúdo 2">
            <a:extLst>
              <a:ext uri="{FF2B5EF4-FFF2-40B4-BE49-F238E27FC236}">
                <a16:creationId xmlns:a16="http://schemas.microsoft.com/office/drawing/2014/main" id="{DAFD1DEE-A1B7-8C4E-AC73-745E44575833}"/>
              </a:ext>
            </a:extLst>
          </p:cNvPr>
          <p:cNvSpPr>
            <a:spLocks noGrp="1"/>
          </p:cNvSpPr>
          <p:nvPr>
            <p:ph idx="1"/>
          </p:nvPr>
        </p:nvSpPr>
        <p:spPr>
          <a:xfrm>
            <a:off x="838200" y="2858012"/>
            <a:ext cx="10515600" cy="1603375"/>
          </a:xfrm>
        </p:spPr>
        <p:txBody>
          <a:bodyPr/>
          <a:lstStyle/>
          <a:p>
            <a:pPr marL="0" indent="0" algn="ctr">
              <a:buNone/>
            </a:pPr>
            <a:r>
              <a:rPr lang="pt-PT" sz="3100" kern="100" dirty="0">
                <a:solidFill>
                  <a:srgbClr val="333333"/>
                </a:solidFill>
                <a:effectLst/>
                <a:latin typeface="Times New Roman" panose="02020603050405020304" pitchFamily="18" charset="0"/>
                <a:ea typeface="Aptos" panose="020B0004020202020204" pitchFamily="34" charset="0"/>
                <a:cs typeface="Times New Roman" panose="02020603050405020304" pitchFamily="18" charset="0"/>
              </a:rPr>
              <a:t>“Todas essas imagens que eu não tirei e que vivem na minha cabeça são uma frustração imensa”</a:t>
            </a:r>
          </a:p>
          <a:p>
            <a:pPr marL="0" indent="0" algn="ctr">
              <a:buNone/>
            </a:pPr>
            <a:r>
              <a:rPr lang="pt-PT" sz="3100" kern="100" dirty="0">
                <a:solidFill>
                  <a:srgbClr val="333333"/>
                </a:solidFill>
                <a:effectLst/>
                <a:latin typeface="Times New Roman" panose="02020603050405020304" pitchFamily="18" charset="0"/>
                <a:ea typeface="Aptos" panose="020B0004020202020204" pitchFamily="34" charset="0"/>
                <a:cs typeface="Times New Roman" panose="02020603050405020304" pitchFamily="18" charset="0"/>
              </a:rPr>
              <a:t> - Violeta Santos Moura</a:t>
            </a:r>
            <a:endParaRPr lang="pt-PT" sz="31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pt-PT" dirty="0"/>
          </a:p>
        </p:txBody>
      </p:sp>
    </p:spTree>
    <p:extLst>
      <p:ext uri="{BB962C8B-B14F-4D97-AF65-F5344CB8AC3E}">
        <p14:creationId xmlns:p14="http://schemas.microsoft.com/office/powerpoint/2010/main" val="3049897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D5A1C-1CF5-F32B-A84E-D3FFED572AC3}"/>
              </a:ext>
            </a:extLst>
          </p:cNvPr>
          <p:cNvSpPr>
            <a:spLocks noGrp="1"/>
          </p:cNvSpPr>
          <p:nvPr>
            <p:ph type="title"/>
          </p:nvPr>
        </p:nvSpPr>
        <p:spPr/>
        <p:txBody>
          <a:bodyPr/>
          <a:lstStyle/>
          <a:p>
            <a:r>
              <a:rPr lang="pt-PT" dirty="0" err="1">
                <a:latin typeface="Times New Roman" panose="02020603050405020304" pitchFamily="18" charset="0"/>
                <a:cs typeface="Times New Roman" panose="02020603050405020304" pitchFamily="18" charset="0"/>
              </a:rPr>
              <a:t>Webgrafia</a:t>
            </a:r>
            <a:endParaRPr lang="pt-PT" dirty="0">
              <a:latin typeface="Times New Roman" panose="02020603050405020304" pitchFamily="18" charset="0"/>
              <a:cs typeface="Times New Roman" panose="02020603050405020304" pitchFamily="18" charset="0"/>
            </a:endParaRPr>
          </a:p>
        </p:txBody>
      </p:sp>
      <p:sp>
        <p:nvSpPr>
          <p:cNvPr id="3" name="Marcador de Posição de Conteúdo 2">
            <a:extLst>
              <a:ext uri="{FF2B5EF4-FFF2-40B4-BE49-F238E27FC236}">
                <a16:creationId xmlns:a16="http://schemas.microsoft.com/office/drawing/2014/main" id="{A5CD25FB-154D-D409-C819-3116FDA7FDE9}"/>
              </a:ext>
            </a:extLst>
          </p:cNvPr>
          <p:cNvSpPr>
            <a:spLocks noGrp="1"/>
          </p:cNvSpPr>
          <p:nvPr>
            <p:ph idx="1"/>
          </p:nvPr>
        </p:nvSpPr>
        <p:spPr>
          <a:xfrm>
            <a:off x="838200" y="2190340"/>
            <a:ext cx="10515600" cy="3380556"/>
          </a:xfrm>
        </p:spPr>
        <p:txBody>
          <a:bodyPr/>
          <a:lstStyle/>
          <a:p>
            <a:pPr marL="342900" lvl="0" indent="-342900" algn="just">
              <a:lnSpc>
                <a:spcPct val="150000"/>
              </a:lnSpc>
              <a:buFont typeface="Symbol" panose="05050102010706020507" pitchFamily="18" charset="2"/>
              <a:buChar char=""/>
            </a:pPr>
            <a:r>
              <a:rPr lang="pt-PT" sz="1800" u="sng" kern="100" dirty="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hlinkClick r:id="rId2"/>
              </a:rPr>
              <a:t>ABOUT - </a:t>
            </a:r>
            <a:r>
              <a:rPr lang="pt-PT" sz="1800" u="sng" kern="100" dirty="0" err="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hlinkClick r:id="rId2"/>
              </a:rPr>
              <a:t>Photojournalist</a:t>
            </a:r>
            <a:r>
              <a:rPr lang="pt-PT" sz="1800" u="sng" kern="100" dirty="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hlinkClick r:id="rId2"/>
              </a:rPr>
              <a:t> | </a:t>
            </a:r>
            <a:r>
              <a:rPr lang="pt-PT" sz="1800" u="sng" kern="100" dirty="0" err="1">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hlinkClick r:id="rId2"/>
              </a:rPr>
              <a:t>Journalist</a:t>
            </a:r>
            <a:r>
              <a:rPr lang="pt-PT" sz="1800" u="sng" kern="100" dirty="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hlinkClick r:id="rId2"/>
              </a:rPr>
              <a:t> (violetamoura.eu)</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Portefólios Violeta Santos Moura, consultado dia 16 e 17 de março de 2024.</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PT" sz="1800" u="sng" kern="100" dirty="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hlinkClick r:id="rId3"/>
              </a:rPr>
              <a:t>Violeta Santos Moura – Wikipédia, a enciclopédia livre (wikipedia.org)</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Biografia, Carreira e Premiações, consultado a 16 de março de 2024.</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PT" sz="1800" u="sng" kern="100" dirty="0">
                <a:solidFill>
                  <a:srgbClr val="0000FF"/>
                </a:solidFill>
                <a:effectLst/>
                <a:latin typeface="Times New Roman" panose="02020603050405020304" pitchFamily="18" charset="0"/>
                <a:ea typeface="Aptos" panose="020B0004020202020204" pitchFamily="34" charset="0"/>
                <a:cs typeface="Times New Roman" panose="02020603050405020304" pitchFamily="18" charset="0"/>
                <a:hlinkClick r:id="rId4"/>
              </a:rPr>
              <a:t>Violeta Santos Moura: "A imprensa é um dos pilares da democracia" - JPN (up.pt)</a:t>
            </a:r>
            <a:r>
              <a:rPr lang="pt-PT" sz="1800" kern="100" dirty="0">
                <a:effectLst/>
                <a:latin typeface="Times New Roman" panose="02020603050405020304" pitchFamily="18" charset="0"/>
                <a:ea typeface="Aptos" panose="020B0004020202020204" pitchFamily="34" charset="0"/>
                <a:cs typeface="Times New Roman" panose="02020603050405020304" pitchFamily="18" charset="0"/>
              </a:rPr>
              <a:t> Entrevista a Violeta Santos Moura, consultado a 18 de março de 2024.</a:t>
            </a:r>
            <a:endParaRPr lang="pt-P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Tree>
    <p:extLst>
      <p:ext uri="{BB962C8B-B14F-4D97-AF65-F5344CB8AC3E}">
        <p14:creationId xmlns:p14="http://schemas.microsoft.com/office/powerpoint/2010/main" val="1333161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BBAE91-36A0-440A-0F6E-3A4014D823ED}"/>
              </a:ext>
            </a:extLst>
          </p:cNvPr>
          <p:cNvSpPr>
            <a:spLocks noGrp="1"/>
          </p:cNvSpPr>
          <p:nvPr>
            <p:ph type="title"/>
          </p:nvPr>
        </p:nvSpPr>
        <p:spPr>
          <a:xfrm>
            <a:off x="838200" y="944245"/>
            <a:ext cx="10515600" cy="503555"/>
          </a:xfrm>
        </p:spPr>
        <p:txBody>
          <a:bodyPr>
            <a:normAutofit fontScale="90000"/>
          </a:bodyPr>
          <a:lstStyle/>
          <a:p>
            <a:r>
              <a:rPr lang="pt-PT" b="1" kern="100" dirty="0">
                <a:effectLst/>
                <a:latin typeface="Times New Roman" panose="02020603050405020304" pitchFamily="18" charset="0"/>
                <a:ea typeface="Aptos" panose="020B0004020202020204" pitchFamily="34" charset="0"/>
                <a:cs typeface="Times New Roman" panose="02020603050405020304" pitchFamily="18" charset="0"/>
              </a:rPr>
              <a:t>Introdução:</a:t>
            </a:r>
            <a:br>
              <a:rPr lang="pt-PT" sz="1800" kern="100" dirty="0">
                <a:effectLst/>
                <a:latin typeface="Aptos" panose="020B0004020202020204" pitchFamily="34" charset="0"/>
                <a:ea typeface="Aptos" panose="020B0004020202020204" pitchFamily="34" charset="0"/>
                <a:cs typeface="Times New Roman" panose="02020603050405020304" pitchFamily="18" charset="0"/>
              </a:rPr>
            </a:br>
            <a:endParaRPr lang="pt-PT" dirty="0"/>
          </a:p>
        </p:txBody>
      </p:sp>
      <p:sp>
        <p:nvSpPr>
          <p:cNvPr id="3" name="Marcador de Posição de Conteúdo 2">
            <a:extLst>
              <a:ext uri="{FF2B5EF4-FFF2-40B4-BE49-F238E27FC236}">
                <a16:creationId xmlns:a16="http://schemas.microsoft.com/office/drawing/2014/main" id="{3D50E268-36AE-9473-89D1-608D70256C4B}"/>
              </a:ext>
            </a:extLst>
          </p:cNvPr>
          <p:cNvSpPr>
            <a:spLocks noGrp="1"/>
          </p:cNvSpPr>
          <p:nvPr>
            <p:ph idx="1"/>
          </p:nvPr>
        </p:nvSpPr>
        <p:spPr>
          <a:xfrm>
            <a:off x="1082040" y="2688272"/>
            <a:ext cx="10515600" cy="1481455"/>
          </a:xfrm>
        </p:spPr>
        <p:txBody>
          <a:bodyPr>
            <a:normAutofit fontScale="92500" lnSpcReduction="10000"/>
          </a:bodyPr>
          <a:lstStyle/>
          <a:p>
            <a:pPr marL="0" indent="0" algn="ctr">
              <a:lnSpc>
                <a:spcPct val="115000"/>
              </a:lnSpc>
              <a:spcAft>
                <a:spcPts val="800"/>
              </a:spcAft>
              <a:buNone/>
            </a:pPr>
            <a:r>
              <a:rPr lang="pt-PT" sz="3300" kern="100" dirty="0">
                <a:effectLst/>
                <a:latin typeface="Times New Roman" panose="02020603050405020304" pitchFamily="18" charset="0"/>
                <a:ea typeface="Aptos" panose="020B0004020202020204" pitchFamily="34" charset="0"/>
                <a:cs typeface="Times New Roman" panose="02020603050405020304" pitchFamily="18" charset="0"/>
              </a:rPr>
              <a:t>“A imprensa é um dos pilares da democracia”</a:t>
            </a:r>
          </a:p>
          <a:p>
            <a:pPr marL="0" indent="0" algn="ctr">
              <a:lnSpc>
                <a:spcPct val="115000"/>
              </a:lnSpc>
              <a:spcAft>
                <a:spcPts val="800"/>
              </a:spcAft>
              <a:buNone/>
            </a:pPr>
            <a:r>
              <a:rPr lang="pt-PT" sz="3300" kern="100" dirty="0">
                <a:effectLst/>
                <a:latin typeface="Times New Roman" panose="02020603050405020304" pitchFamily="18" charset="0"/>
                <a:ea typeface="Aptos" panose="020B0004020202020204" pitchFamily="34" charset="0"/>
                <a:cs typeface="Times New Roman" panose="02020603050405020304" pitchFamily="18" charset="0"/>
              </a:rPr>
              <a:t>- Violeta Santos Moura</a:t>
            </a:r>
          </a:p>
          <a:p>
            <a:endParaRPr lang="pt-PT" dirty="0"/>
          </a:p>
        </p:txBody>
      </p:sp>
    </p:spTree>
    <p:extLst>
      <p:ext uri="{BB962C8B-B14F-4D97-AF65-F5344CB8AC3E}">
        <p14:creationId xmlns:p14="http://schemas.microsoft.com/office/powerpoint/2010/main" val="2015198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Posição de Conteúdo 3" descr="Uma imagem com pessoa, Cara humana, vestuário, Selfie&#10;&#10;Descrição gerada automaticamente">
            <a:extLst>
              <a:ext uri="{FF2B5EF4-FFF2-40B4-BE49-F238E27FC236}">
                <a16:creationId xmlns:a16="http://schemas.microsoft.com/office/drawing/2014/main" id="{FAD4BE4F-708A-9934-10F3-E2F29B4ADE77}"/>
              </a:ext>
            </a:extLst>
          </p:cNvPr>
          <p:cNvPicPr>
            <a:picLocks noChangeAspect="1"/>
          </p:cNvPicPr>
          <p:nvPr/>
        </p:nvPicPr>
        <p:blipFill rotWithShape="1">
          <a:blip r:embed="rId2"/>
          <a:srcRect l="18364" r="1950"/>
          <a:stretch/>
        </p:blipFill>
        <p:spPr>
          <a:xfrm>
            <a:off x="-1" y="-2"/>
            <a:ext cx="5410198" cy="6858002"/>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A36BC3-D4DE-33DD-1E70-0839256B2693}"/>
              </a:ext>
            </a:extLst>
          </p:cNvPr>
          <p:cNvSpPr>
            <a:spLocks noGrp="1"/>
          </p:cNvSpPr>
          <p:nvPr>
            <p:ph type="title"/>
          </p:nvPr>
        </p:nvSpPr>
        <p:spPr>
          <a:xfrm>
            <a:off x="6115317" y="405685"/>
            <a:ext cx="5464968" cy="1559301"/>
          </a:xfrm>
        </p:spPr>
        <p:txBody>
          <a:bodyPr>
            <a:normAutofit/>
          </a:bodyPr>
          <a:lstStyle/>
          <a:p>
            <a:r>
              <a:rPr lang="pt-PT" sz="4000" b="1" dirty="0">
                <a:latin typeface="Times New Roman" panose="02020603050405020304" pitchFamily="18" charset="0"/>
                <a:cs typeface="Times New Roman" panose="02020603050405020304" pitchFamily="18" charset="0"/>
              </a:rPr>
              <a:t>Bibliografia</a:t>
            </a:r>
          </a:p>
        </p:txBody>
      </p:sp>
      <p:sp>
        <p:nvSpPr>
          <p:cNvPr id="8" name="Content Placeholder 7">
            <a:extLst>
              <a:ext uri="{FF2B5EF4-FFF2-40B4-BE49-F238E27FC236}">
                <a16:creationId xmlns:a16="http://schemas.microsoft.com/office/drawing/2014/main" id="{26670572-39A7-C381-E930-4C6351FDDC7E}"/>
              </a:ext>
            </a:extLst>
          </p:cNvPr>
          <p:cNvSpPr>
            <a:spLocks noGrp="1"/>
          </p:cNvSpPr>
          <p:nvPr>
            <p:ph idx="1"/>
          </p:nvPr>
        </p:nvSpPr>
        <p:spPr>
          <a:xfrm>
            <a:off x="6115317" y="2743200"/>
            <a:ext cx="5247340" cy="3496878"/>
          </a:xfrm>
        </p:spPr>
        <p:txBody>
          <a:bodyPr anchor="ctr">
            <a:normAutofit fontScale="77500" lnSpcReduction="20000"/>
          </a:bodyPr>
          <a:lstStyle/>
          <a:p>
            <a:pPr marL="342900" lvl="0" indent="-342900" algn="just">
              <a:lnSpc>
                <a:spcPct val="150000"/>
              </a:lnSpc>
              <a:buFont typeface="Symbol" panose="05050102010706020507" pitchFamily="18" charset="2"/>
              <a:buChar char=""/>
            </a:pPr>
            <a:r>
              <a:rPr lang="pt-PT" kern="100" dirty="0">
                <a:effectLst/>
                <a:latin typeface="Times New Roman" panose="02020603050405020304" pitchFamily="18" charset="0"/>
                <a:ea typeface="Aptos" panose="020B0004020202020204" pitchFamily="34" charset="0"/>
                <a:cs typeface="Times New Roman" panose="02020603050405020304" pitchFamily="18" charset="0"/>
              </a:rPr>
              <a:t>Nome: Violeta Santos Moura</a:t>
            </a:r>
          </a:p>
          <a:p>
            <a:pPr marL="342900" lvl="0" indent="-342900" algn="just">
              <a:lnSpc>
                <a:spcPct val="150000"/>
              </a:lnSpc>
              <a:buFont typeface="Symbol" panose="05050102010706020507" pitchFamily="18" charset="2"/>
              <a:buChar char=""/>
            </a:pPr>
            <a:r>
              <a:rPr lang="pt-PT" kern="100" dirty="0">
                <a:effectLst/>
                <a:latin typeface="Times New Roman" panose="02020603050405020304" pitchFamily="18" charset="0"/>
                <a:ea typeface="Aptos" panose="020B0004020202020204" pitchFamily="34" charset="0"/>
                <a:cs typeface="Times New Roman" panose="02020603050405020304" pitchFamily="18" charset="0"/>
              </a:rPr>
              <a:t>Nascimento: Vila Real, 1983</a:t>
            </a:r>
          </a:p>
          <a:p>
            <a:pPr marL="342900" lvl="0" indent="-342900" algn="just">
              <a:lnSpc>
                <a:spcPct val="150000"/>
              </a:lnSpc>
              <a:buFont typeface="Symbol" panose="05050102010706020507" pitchFamily="18" charset="2"/>
              <a:buChar char=""/>
            </a:pPr>
            <a:r>
              <a:rPr lang="pt-PT" kern="100" dirty="0">
                <a:effectLst/>
                <a:latin typeface="Times New Roman" panose="02020603050405020304" pitchFamily="18" charset="0"/>
                <a:ea typeface="Aptos" panose="020B0004020202020204" pitchFamily="34" charset="0"/>
                <a:cs typeface="Times New Roman" panose="02020603050405020304" pitchFamily="18" charset="0"/>
              </a:rPr>
              <a:t>Estudos: Licenciatura em Design gráfico na universidade do Porto; Mestrado em Jornalismo na Universidade de Barcelona </a:t>
            </a:r>
          </a:p>
          <a:p>
            <a:pPr marL="342900" lvl="0" indent="-342900" algn="just">
              <a:lnSpc>
                <a:spcPct val="150000"/>
              </a:lnSpc>
              <a:spcAft>
                <a:spcPts val="800"/>
              </a:spcAft>
              <a:buFont typeface="Symbol" panose="05050102010706020507" pitchFamily="18" charset="2"/>
              <a:buChar char=""/>
            </a:pPr>
            <a:r>
              <a:rPr lang="pt-PT" kern="100" dirty="0">
                <a:effectLst/>
                <a:latin typeface="Times New Roman" panose="02020603050405020304" pitchFamily="18" charset="0"/>
                <a:ea typeface="Aptos" panose="020B0004020202020204" pitchFamily="34" charset="0"/>
                <a:cs typeface="Times New Roman" panose="02020603050405020304" pitchFamily="18" charset="0"/>
              </a:rPr>
              <a:t>Profissão: Jornalista e Fotojornalista</a:t>
            </a:r>
          </a:p>
          <a:p>
            <a:endParaRPr lang="en-US" sz="2000" dirty="0"/>
          </a:p>
        </p:txBody>
      </p:sp>
    </p:spTree>
    <p:extLst>
      <p:ext uri="{BB962C8B-B14F-4D97-AF65-F5344CB8AC3E}">
        <p14:creationId xmlns:p14="http://schemas.microsoft.com/office/powerpoint/2010/main" val="164208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FCE77-50ED-0EB1-3BD8-39D988655797}"/>
              </a:ext>
            </a:extLst>
          </p:cNvPr>
          <p:cNvSpPr>
            <a:spLocks noGrp="1"/>
          </p:cNvSpPr>
          <p:nvPr>
            <p:ph type="title"/>
          </p:nvPr>
        </p:nvSpPr>
        <p:spPr/>
        <p:txBody>
          <a:bodyPr/>
          <a:lstStyle/>
          <a:p>
            <a:r>
              <a:rPr lang="pt-PT" b="1" dirty="0">
                <a:latin typeface="Times New Roman" panose="02020603050405020304" pitchFamily="18" charset="0"/>
                <a:cs typeface="Times New Roman" panose="02020603050405020304" pitchFamily="18" charset="0"/>
              </a:rPr>
              <a:t>Prémios:</a:t>
            </a:r>
          </a:p>
        </p:txBody>
      </p:sp>
      <p:sp>
        <p:nvSpPr>
          <p:cNvPr id="3" name="Marcador de Posição de Conteúdo 2">
            <a:extLst>
              <a:ext uri="{FF2B5EF4-FFF2-40B4-BE49-F238E27FC236}">
                <a16:creationId xmlns:a16="http://schemas.microsoft.com/office/drawing/2014/main" id="{8D9DD643-9CB7-A880-7622-3A122D26ACA2}"/>
              </a:ext>
            </a:extLst>
          </p:cNvPr>
          <p:cNvSpPr>
            <a:spLocks noGrp="1"/>
          </p:cNvSpPr>
          <p:nvPr>
            <p:ph idx="1"/>
          </p:nvPr>
        </p:nvSpPr>
        <p:spPr/>
        <p:txBody>
          <a:bodyPr>
            <a:normAutofit fontScale="92500" lnSpcReduction="20000"/>
          </a:bodyPr>
          <a:lstStyle/>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Primeira fotojornalista a receber uma distinção pela revista norte-americana “Time”, devido ao seu trabalho na cobertura do conflito israelo-palestiniano</a:t>
            </a:r>
          </a:p>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Integra uma lista de 34 mulheres fotojornalistas que a revista “Times” considera como “vozes do mundo” e profissionais que merecem ser seguidas a nível mundial.</a:t>
            </a:r>
          </a:p>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Em 2017, o município de Vila Real distinguiu-a com a Medalha de Mérito de Prata</a:t>
            </a:r>
          </a:p>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Bolsista da </a:t>
            </a:r>
            <a:r>
              <a:rPr lang="pt-PT" sz="2200" kern="100" dirty="0" err="1">
                <a:effectLst/>
                <a:latin typeface="Times New Roman" panose="02020603050405020304" pitchFamily="18" charset="0"/>
                <a:ea typeface="Aptos" panose="020B0004020202020204" pitchFamily="34" charset="0"/>
                <a:cs typeface="Times New Roman" panose="02020603050405020304" pitchFamily="18" charset="0"/>
              </a:rPr>
              <a:t>National</a:t>
            </a: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200" kern="100" dirty="0" err="1">
                <a:effectLst/>
                <a:latin typeface="Times New Roman" panose="02020603050405020304" pitchFamily="18" charset="0"/>
                <a:ea typeface="Aptos" panose="020B0004020202020204" pitchFamily="34" charset="0"/>
                <a:cs typeface="Times New Roman" panose="02020603050405020304" pitchFamily="18" charset="0"/>
              </a:rPr>
              <a:t>Geographic</a:t>
            </a: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200" kern="100" dirty="0" err="1">
                <a:effectLst/>
                <a:latin typeface="Times New Roman" panose="02020603050405020304" pitchFamily="18" charset="0"/>
                <a:ea typeface="Aptos" panose="020B0004020202020204" pitchFamily="34" charset="0"/>
                <a:cs typeface="Times New Roman" panose="02020603050405020304" pitchFamily="18" charset="0"/>
              </a:rPr>
              <a:t>Society</a:t>
            </a: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 (criada para projetos jornalísticos sobre a pandemia Covid-19)</a:t>
            </a:r>
          </a:p>
          <a:p>
            <a:pPr marL="342900" lvl="0" indent="-342900" algn="just">
              <a:lnSpc>
                <a:spcPct val="150000"/>
              </a:lnSpc>
              <a:spcAft>
                <a:spcPts val="800"/>
              </a:spcAft>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Beneficiária da Kim Wall/ IWMF Memorial </a:t>
            </a:r>
            <a:r>
              <a:rPr lang="pt-PT" sz="2200" kern="100" dirty="0" err="1">
                <a:effectLst/>
                <a:latin typeface="Times New Roman" panose="02020603050405020304" pitchFamily="18" charset="0"/>
                <a:ea typeface="Aptos" panose="020B0004020202020204" pitchFamily="34" charset="0"/>
                <a:cs typeface="Times New Roman" panose="02020603050405020304" pitchFamily="18" charset="0"/>
              </a:rPr>
              <a:t>Fund</a:t>
            </a: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 (bolsa criada em homenagem a uma jornalista que foi assassinada num submarino)</a:t>
            </a:r>
          </a:p>
          <a:p>
            <a:endParaRPr lang="pt-PT" dirty="0"/>
          </a:p>
        </p:txBody>
      </p:sp>
    </p:spTree>
    <p:extLst>
      <p:ext uri="{BB962C8B-B14F-4D97-AF65-F5344CB8AC3E}">
        <p14:creationId xmlns:p14="http://schemas.microsoft.com/office/powerpoint/2010/main" val="308395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BB4726-E2A4-CF57-D196-1251300C634C}"/>
              </a:ext>
            </a:extLst>
          </p:cNvPr>
          <p:cNvSpPr>
            <a:spLocks noGrp="1"/>
          </p:cNvSpPr>
          <p:nvPr>
            <p:ph type="title"/>
          </p:nvPr>
        </p:nvSpPr>
        <p:spPr/>
        <p:txBody>
          <a:bodyPr/>
          <a:lstStyle/>
          <a:p>
            <a:r>
              <a:rPr lang="pt-PT" dirty="0">
                <a:latin typeface="Times New Roman" panose="02020603050405020304" pitchFamily="18" charset="0"/>
                <a:cs typeface="Times New Roman" panose="02020603050405020304" pitchFamily="18" charset="0"/>
              </a:rPr>
              <a:t>Com quem trabalha e trabalhou</a:t>
            </a:r>
          </a:p>
        </p:txBody>
      </p:sp>
      <p:sp>
        <p:nvSpPr>
          <p:cNvPr id="3" name="Marcador de Posição de Conteúdo 2">
            <a:extLst>
              <a:ext uri="{FF2B5EF4-FFF2-40B4-BE49-F238E27FC236}">
                <a16:creationId xmlns:a16="http://schemas.microsoft.com/office/drawing/2014/main" id="{37699B4E-D4C2-BAAF-EBC5-C45DD6303782}"/>
              </a:ext>
            </a:extLst>
          </p:cNvPr>
          <p:cNvSpPr>
            <a:spLocks noGrp="1"/>
          </p:cNvSpPr>
          <p:nvPr>
            <p:ph idx="1"/>
          </p:nvPr>
        </p:nvSpPr>
        <p:spPr>
          <a:xfrm>
            <a:off x="838200" y="2389505"/>
            <a:ext cx="10515600" cy="3401695"/>
          </a:xfrm>
        </p:spPr>
        <p:txBody>
          <a:bodyPr>
            <a:normAutofit/>
          </a:bodyPr>
          <a:lstStyle/>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Desde setembro de 2022, é jornalista da equipa </a:t>
            </a:r>
            <a:r>
              <a:rPr lang="pt-PT" sz="2200" b="1" kern="100" dirty="0">
                <a:effectLst/>
                <a:latin typeface="Times New Roman" panose="02020603050405020304" pitchFamily="18" charset="0"/>
                <a:ea typeface="Aptos" panose="020B0004020202020204" pitchFamily="34" charset="0"/>
                <a:cs typeface="Times New Roman" panose="02020603050405020304" pitchFamily="18" charset="0"/>
              </a:rPr>
              <a:t>Reuters, com Base em Madrid.</a:t>
            </a:r>
            <a:endParaRPr lang="pt-PT" sz="2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Membro da </a:t>
            </a:r>
            <a:r>
              <a:rPr lang="pt-PT" sz="2200" b="1" kern="100" dirty="0" err="1">
                <a:effectLst/>
                <a:latin typeface="Times New Roman" panose="02020603050405020304" pitchFamily="18" charset="0"/>
                <a:ea typeface="Aptos" panose="020B0004020202020204" pitchFamily="34" charset="0"/>
                <a:cs typeface="Times New Roman" panose="02020603050405020304" pitchFamily="18" charset="0"/>
              </a:rPr>
              <a:t>Women</a:t>
            </a:r>
            <a:r>
              <a:rPr lang="pt-PT" sz="22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200" b="1" kern="100" dirty="0" err="1">
                <a:effectLst/>
                <a:latin typeface="Times New Roman" panose="02020603050405020304" pitchFamily="18" charset="0"/>
                <a:ea typeface="Aptos" panose="020B0004020202020204" pitchFamily="34" charset="0"/>
                <a:cs typeface="Times New Roman" panose="02020603050405020304" pitchFamily="18" charset="0"/>
              </a:rPr>
              <a:t>Photograph</a:t>
            </a:r>
            <a:r>
              <a:rPr lang="pt-PT" sz="22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pt-PT" sz="2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Trabalhou em 2011, como correspondente freelancer para a </a:t>
            </a:r>
            <a:r>
              <a:rPr lang="pt-PT" sz="2200" b="1" kern="100" dirty="0">
                <a:effectLst/>
                <a:latin typeface="Times New Roman" panose="02020603050405020304" pitchFamily="18" charset="0"/>
                <a:ea typeface="Aptos" panose="020B0004020202020204" pitchFamily="34" charset="0"/>
                <a:cs typeface="Times New Roman" panose="02020603050405020304" pitchFamily="18" charset="0"/>
              </a:rPr>
              <a:t>Agência Lusa</a:t>
            </a: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 em Telavive e Jerusalém.</a:t>
            </a:r>
          </a:p>
          <a:p>
            <a:pPr marL="342900" lvl="0" indent="-342900" algn="just">
              <a:lnSpc>
                <a:spcPct val="150000"/>
              </a:lnSpc>
              <a:buFont typeface="Symbol" panose="05050102010706020507" pitchFamily="18" charset="2"/>
              <a:buChar char=""/>
            </a:pPr>
            <a:r>
              <a:rPr lang="pt-PT" sz="2200" kern="100" dirty="0">
                <a:effectLst/>
                <a:latin typeface="Times New Roman" panose="02020603050405020304" pitchFamily="18" charset="0"/>
                <a:ea typeface="Aptos" panose="020B0004020202020204" pitchFamily="34" charset="0"/>
                <a:cs typeface="Times New Roman" panose="02020603050405020304" pitchFamily="18" charset="0"/>
              </a:rPr>
              <a:t>2012 a 2015 trabalhava na área de televisão em Telavive.</a:t>
            </a:r>
          </a:p>
          <a:p>
            <a:endParaRPr lang="pt-PT" dirty="0"/>
          </a:p>
        </p:txBody>
      </p:sp>
    </p:spTree>
    <p:extLst>
      <p:ext uri="{BB962C8B-B14F-4D97-AF65-F5344CB8AC3E}">
        <p14:creationId xmlns:p14="http://schemas.microsoft.com/office/powerpoint/2010/main" val="78403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A35030-7738-058D-C58A-6FFDA5ABDDBE}"/>
              </a:ext>
            </a:extLst>
          </p:cNvPr>
          <p:cNvSpPr>
            <a:spLocks noGrp="1"/>
          </p:cNvSpPr>
          <p:nvPr>
            <p:ph type="title"/>
          </p:nvPr>
        </p:nvSpPr>
        <p:spPr/>
        <p:txBody>
          <a:bodyPr/>
          <a:lstStyle/>
          <a:p>
            <a:r>
              <a:rPr lang="pt-PT" dirty="0">
                <a:latin typeface="Times New Roman" panose="02020603050405020304" pitchFamily="18" charset="0"/>
                <a:cs typeface="Times New Roman" panose="02020603050405020304" pitchFamily="18" charset="0"/>
              </a:rPr>
              <a:t>Com quem trabalha e trabalhou</a:t>
            </a:r>
            <a:endParaRPr lang="pt-PT" dirty="0"/>
          </a:p>
        </p:txBody>
      </p:sp>
      <p:sp>
        <p:nvSpPr>
          <p:cNvPr id="3" name="Marcador de Posição de Conteúdo 2">
            <a:extLst>
              <a:ext uri="{FF2B5EF4-FFF2-40B4-BE49-F238E27FC236}">
                <a16:creationId xmlns:a16="http://schemas.microsoft.com/office/drawing/2014/main" id="{E05C7F0A-5E7D-02B4-BAA9-C604A0591235}"/>
              </a:ext>
            </a:extLst>
          </p:cNvPr>
          <p:cNvSpPr>
            <a:spLocks noGrp="1"/>
          </p:cNvSpPr>
          <p:nvPr>
            <p:ph idx="1"/>
          </p:nvPr>
        </p:nvSpPr>
        <p:spPr>
          <a:xfrm>
            <a:off x="838200" y="2301239"/>
            <a:ext cx="10515600" cy="3875723"/>
          </a:xfrm>
        </p:spPr>
        <p:txBody>
          <a:bodyPr/>
          <a:lstStyle/>
          <a:p>
            <a:pPr algn="just">
              <a:lnSpc>
                <a:spcPct val="150000"/>
              </a:lnSpc>
            </a:pPr>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Ao longo de toda a sua carreira fotojornalística tem publicado em Vários meios de comunicação, nomeadamente a</a:t>
            </a:r>
            <a:r>
              <a:rPr lang="pt-PT" sz="20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pt-PT" sz="20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Reuters,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New York Times [US], Washington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Post</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[US], BBC [UK], Al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Jazeera</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Eng</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Guardian</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[UK], Newsweek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Japan</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Foreign</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Affairs [US], El País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Spain</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Courrier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International</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Haaretz</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[Israel],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Il</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Reportage</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Italy</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New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Internationalist</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[UK], NRC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Netherlands</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Aftenposten</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Innsikt</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Norway</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Sydney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Morning</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Herald</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Australia</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Woz</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Switzerland</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Profil</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Austria</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Informatìon</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Denmark</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The</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International</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Business Times,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Bistandsaktuelt</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Norway</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RFI Radio France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Internationale</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LUSA Portuguese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News</a:t>
            </a:r>
            <a:r>
              <a:rPr lang="pt-PT"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pt-PT" sz="2000" b="1" kern="100" dirty="0" err="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Agency</a:t>
            </a:r>
            <a:endParaRPr lang="pt-PT"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pt-PT" dirty="0"/>
          </a:p>
        </p:txBody>
      </p:sp>
    </p:spTree>
    <p:extLst>
      <p:ext uri="{BB962C8B-B14F-4D97-AF65-F5344CB8AC3E}">
        <p14:creationId xmlns:p14="http://schemas.microsoft.com/office/powerpoint/2010/main" val="268480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7FD1E4-294F-F27A-A4B9-40DF287A5FB5}"/>
              </a:ext>
            </a:extLst>
          </p:cNvPr>
          <p:cNvSpPr>
            <a:spLocks noGrp="1"/>
          </p:cNvSpPr>
          <p:nvPr>
            <p:ph type="title"/>
          </p:nvPr>
        </p:nvSpPr>
        <p:spPr/>
        <p:txBody>
          <a:bodyPr/>
          <a:lstStyle/>
          <a:p>
            <a:r>
              <a:rPr lang="pt-PT" dirty="0">
                <a:latin typeface="Times New Roman" panose="02020603050405020304" pitchFamily="18" charset="0"/>
                <a:cs typeface="Times New Roman" panose="02020603050405020304" pitchFamily="18" charset="0"/>
              </a:rPr>
              <a:t>Trabalho desenvolvidos</a:t>
            </a:r>
          </a:p>
        </p:txBody>
      </p:sp>
      <p:sp>
        <p:nvSpPr>
          <p:cNvPr id="3" name="Marcador de Posição de Conteúdo 2">
            <a:extLst>
              <a:ext uri="{FF2B5EF4-FFF2-40B4-BE49-F238E27FC236}">
                <a16:creationId xmlns:a16="http://schemas.microsoft.com/office/drawing/2014/main" id="{C88ABA7D-BE09-A9C5-7EB6-59AEE04519AB}"/>
              </a:ext>
            </a:extLst>
          </p:cNvPr>
          <p:cNvSpPr>
            <a:spLocks noGrp="1"/>
          </p:cNvSpPr>
          <p:nvPr>
            <p:ph idx="1"/>
          </p:nvPr>
        </p:nvSpPr>
        <p:spPr>
          <a:xfrm>
            <a:off x="838200" y="2766218"/>
            <a:ext cx="10515600" cy="1325563"/>
          </a:xfrm>
        </p:spPr>
        <p:txBody>
          <a:bodyPr/>
          <a:lstStyle/>
          <a:p>
            <a:r>
              <a:rPr lang="pt-PT" sz="2000" kern="100" dirty="0">
                <a:effectLst/>
                <a:latin typeface="Times New Roman" panose="02020603050405020304" pitchFamily="18" charset="0"/>
                <a:ea typeface="Aptos" panose="020B0004020202020204" pitchFamily="34" charset="0"/>
                <a:cs typeface="Times New Roman" panose="02020603050405020304" pitchFamily="18" charset="0"/>
              </a:rPr>
              <a:t>Violeta Santos Moura, tem vários trabalhos desenvolvidos, em 3 pontos cruciais do mundo, a Europa, Ásia do Sul e Médio Oriente.</a:t>
            </a:r>
          </a:p>
          <a:p>
            <a:endParaRPr lang="pt-PT" dirty="0"/>
          </a:p>
        </p:txBody>
      </p:sp>
    </p:spTree>
    <p:extLst>
      <p:ext uri="{BB962C8B-B14F-4D97-AF65-F5344CB8AC3E}">
        <p14:creationId xmlns:p14="http://schemas.microsoft.com/office/powerpoint/2010/main" val="138644205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TotalTime>
  <Words>1576</Words>
  <Application>Microsoft Office PowerPoint</Application>
  <PresentationFormat>Ecrã Panorâmico</PresentationFormat>
  <Paragraphs>93</Paragraphs>
  <Slides>35</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35</vt:i4>
      </vt:variant>
    </vt:vector>
  </HeadingPairs>
  <TitlesOfParts>
    <vt:vector size="41" baseType="lpstr">
      <vt:lpstr>Aptos</vt:lpstr>
      <vt:lpstr>Aptos Display</vt:lpstr>
      <vt:lpstr>Arial</vt:lpstr>
      <vt:lpstr>Symbol</vt:lpstr>
      <vt:lpstr>Times New Roman</vt:lpstr>
      <vt:lpstr>Tema do Office</vt:lpstr>
      <vt:lpstr>Fotojornalista Nacional</vt:lpstr>
      <vt:lpstr>Violeta Santos Moura </vt:lpstr>
      <vt:lpstr>Índice</vt:lpstr>
      <vt:lpstr>Introdução: </vt:lpstr>
      <vt:lpstr>Bibliografia</vt:lpstr>
      <vt:lpstr>Prémios:</vt:lpstr>
      <vt:lpstr>Com quem trabalha e trabalhou</vt:lpstr>
      <vt:lpstr>Com quem trabalha e trabalhou</vt:lpstr>
      <vt:lpstr>Trabalho desenvolvidos</vt:lpstr>
      <vt:lpstr>Equipamento Utilizado</vt:lpstr>
      <vt:lpstr>Portefólio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2º TEMA </vt:lpstr>
      <vt:lpstr>Apresentação do PowerPoint</vt:lpstr>
      <vt:lpstr>Apresentação do PowerPoint</vt:lpstr>
      <vt:lpstr>Apresentação do PowerPoint</vt:lpstr>
      <vt:lpstr>Apresentação do PowerPoint</vt:lpstr>
      <vt:lpstr>Apresentação do PowerPoint</vt:lpstr>
      <vt:lpstr>3º TEMA </vt:lpstr>
      <vt:lpstr>Apresentação do PowerPoint</vt:lpstr>
      <vt:lpstr>Apresentação do PowerPoint</vt:lpstr>
      <vt:lpstr>Apresentação do PowerPoint</vt:lpstr>
      <vt:lpstr>Apresentação do PowerPoint</vt:lpstr>
      <vt:lpstr>Apresentação do PowerPoint</vt:lpstr>
      <vt:lpstr>Conclusão</vt:lpstr>
      <vt:lpstr>Webgrafia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Fotojornalista Nacional</dc:title>
  <dc:creator>Juliana Gomes</dc:creator>
  <cp:lastModifiedBy>Juliana Gomes</cp:lastModifiedBy>
  <cp:revision>1</cp:revision>
  <dcterms:created xsi:type="dcterms:W3CDTF">2024-03-18T22:58:28Z</dcterms:created>
  <dcterms:modified xsi:type="dcterms:W3CDTF">2024-03-19T00:11:39Z</dcterms:modified>
</cp:coreProperties>
</file>